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1"/>
  </p:notesMasterIdLst>
  <p:handoutMasterIdLst>
    <p:handoutMasterId r:id="rId52"/>
  </p:handoutMasterIdLst>
  <p:sldIdLst>
    <p:sldId id="1779" r:id="rId7"/>
    <p:sldId id="739" r:id="rId8"/>
    <p:sldId id="2032" r:id="rId9"/>
    <p:sldId id="1943" r:id="rId10"/>
    <p:sldId id="1972" r:id="rId11"/>
    <p:sldId id="1989" r:id="rId12"/>
    <p:sldId id="2025" r:id="rId13"/>
    <p:sldId id="1990" r:id="rId14"/>
    <p:sldId id="1986" r:id="rId15"/>
    <p:sldId id="1991" r:id="rId16"/>
    <p:sldId id="2026" r:id="rId17"/>
    <p:sldId id="1987" r:id="rId18"/>
    <p:sldId id="1988" r:id="rId19"/>
    <p:sldId id="2034" r:id="rId20"/>
    <p:sldId id="1993" r:id="rId21"/>
    <p:sldId id="1994" r:id="rId22"/>
    <p:sldId id="1995" r:id="rId23"/>
    <p:sldId id="1996" r:id="rId24"/>
    <p:sldId id="1997" r:id="rId25"/>
    <p:sldId id="1998" r:id="rId26"/>
    <p:sldId id="1999" r:id="rId27"/>
    <p:sldId id="2000" r:id="rId28"/>
    <p:sldId id="2001" r:id="rId29"/>
    <p:sldId id="2002" r:id="rId30"/>
    <p:sldId id="2003" r:id="rId31"/>
    <p:sldId id="1970" r:id="rId32"/>
    <p:sldId id="258" r:id="rId33"/>
    <p:sldId id="724" r:id="rId34"/>
    <p:sldId id="1971" r:id="rId35"/>
    <p:sldId id="2028" r:id="rId36"/>
    <p:sldId id="2012" r:id="rId37"/>
    <p:sldId id="1973" r:id="rId38"/>
    <p:sldId id="1974" r:id="rId39"/>
    <p:sldId id="2008" r:id="rId40"/>
    <p:sldId id="2033" r:id="rId41"/>
    <p:sldId id="2011" r:id="rId42"/>
    <p:sldId id="1983" r:id="rId43"/>
    <p:sldId id="1969" r:id="rId44"/>
    <p:sldId id="1980" r:id="rId45"/>
    <p:sldId id="2010" r:id="rId46"/>
    <p:sldId id="1976" r:id="rId47"/>
    <p:sldId id="1985" r:id="rId48"/>
    <p:sldId id="2013" r:id="rId49"/>
    <p:sldId id="680" r:id="rId50"/>
  </p:sldIdLst>
  <p:sldSz cx="12196763" cy="6858000"/>
  <p:notesSz cx="6805613" cy="9939338"/>
  <p:custDataLst>
    <p:tags r:id="rId5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6291" autoAdjust="0"/>
  </p:normalViewPr>
  <p:slideViewPr>
    <p:cSldViewPr showGuides="1">
      <p:cViewPr varScale="1">
        <p:scale>
          <a:sx n="116" d="100"/>
          <a:sy n="116" d="100"/>
        </p:scale>
        <p:origin x="208" y="21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27</a:t>
            </a:fld>
            <a:endParaRPr lang="en-US" sz="1200" b="0" strike="noStrike" spc="-1">
              <a:latin typeface="Times New Roman"/>
            </a:endParaRPr>
          </a:p>
        </p:txBody>
      </p:sp>
    </p:spTree>
    <p:extLst>
      <p:ext uri="{BB962C8B-B14F-4D97-AF65-F5344CB8AC3E}">
        <p14:creationId xmlns:p14="http://schemas.microsoft.com/office/powerpoint/2010/main" val="158282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28</a:t>
            </a:fld>
            <a:endParaRPr lang="en-US" sz="1200" b="0" strike="noStrike" spc="-1">
              <a:latin typeface="Times New Roman"/>
            </a:endParaRPr>
          </a:p>
        </p:txBody>
      </p:sp>
    </p:spTree>
    <p:extLst>
      <p:ext uri="{BB962C8B-B14F-4D97-AF65-F5344CB8AC3E}">
        <p14:creationId xmlns:p14="http://schemas.microsoft.com/office/powerpoint/2010/main" val="14317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1600" dirty="0"/>
              <a:t>如果给定一个特定的算子，一个工程师无疑可以做到非常精细的地步，通过精细地选择流水线，指令集，预读，寄存器分配来到达接近</a:t>
            </a:r>
            <a:r>
              <a:rPr lang="en-US" altLang="zh-CN" sz="1600" dirty="0"/>
              <a:t>peak</a:t>
            </a:r>
            <a:r>
              <a:rPr lang="zh-CN" altLang="en-US" sz="1600" dirty="0"/>
              <a:t>的效果。深度学习编译器需要一个大的搜索空间涵盖手写优化的方案。一旦搜索空间定义足够大，从而接近人工。很多人会觉得，一个足够精力的工程师一定可以超过编译，这一点无疑是对的。那么机器（自动编译）的优势在什么地方呢？机器的本质优势在于其强大的算力，可以针对目标网络的每一层，特定输入大小场景，进行专门的优化。而人的精力有限，一般会尝试优化常见的瓶颈算子，而这种有针对性的优化未必适用于网络的每一层，或者企业相关的应用场景。通过（接近无限）的算力去适配每一个应用场景看到的网络，这是深度学习编译器比人工路线强的地方。</a:t>
            </a:r>
            <a:endParaRPr lang="en-US" altLang="zh-CN" sz="1600" dirty="0"/>
          </a:p>
          <a:p>
            <a:r>
              <a:rPr lang="zh-CN" altLang="en-US" sz="1600" dirty="0"/>
              <a:t>当比较</a:t>
            </a:r>
            <a:r>
              <a:rPr lang="en-US" altLang="zh-CN" sz="1600" dirty="0"/>
              <a:t>TVM</a:t>
            </a:r>
            <a:r>
              <a:rPr lang="zh-CN" altLang="en-US" sz="1600" dirty="0"/>
              <a:t>和传统方法的时候的时候，我们往往会发现：在标准的</a:t>
            </a:r>
            <a:r>
              <a:rPr lang="en-US" altLang="zh-CN" sz="1600" dirty="0"/>
              <a:t>benchmark</a:t>
            </a:r>
            <a:r>
              <a:rPr lang="zh-CN" altLang="en-US" sz="1600" dirty="0"/>
              <a:t>（如</a:t>
            </a:r>
            <a:r>
              <a:rPr lang="en-US" altLang="zh-CN" sz="1600" dirty="0" err="1"/>
              <a:t>imagenet</a:t>
            </a:r>
            <a:r>
              <a:rPr lang="en-US" altLang="zh-CN" sz="1600" dirty="0"/>
              <a:t> </a:t>
            </a:r>
            <a:r>
              <a:rPr lang="en-US" altLang="zh-CN" sz="1600" dirty="0" err="1"/>
              <a:t>resnet</a:t>
            </a:r>
            <a:r>
              <a:rPr lang="zh-CN" altLang="en-US" sz="1600" dirty="0"/>
              <a:t>）上，编译带来的提升可能只在</a:t>
            </a:r>
            <a:r>
              <a:rPr lang="en-US" altLang="zh-CN" sz="1600" dirty="0"/>
              <a:t>10%</a:t>
            </a:r>
            <a:r>
              <a:rPr lang="zh-CN" altLang="en-US" sz="1600" dirty="0"/>
              <a:t>到</a:t>
            </a:r>
            <a:r>
              <a:rPr lang="en-US" altLang="zh-CN" sz="1600" dirty="0"/>
              <a:t>20%</a:t>
            </a:r>
            <a:r>
              <a:rPr lang="zh-CN" altLang="en-US" sz="1600" dirty="0"/>
              <a:t>，但是一旦模型相对不标准化（如最近的</a:t>
            </a:r>
            <a:r>
              <a:rPr lang="en-US" altLang="zh-CN" sz="1600" dirty="0" err="1"/>
              <a:t>OctConv</a:t>
            </a:r>
            <a:r>
              <a:rPr lang="zh-CN" altLang="en-US" sz="1600" dirty="0"/>
              <a:t>，</a:t>
            </a:r>
            <a:r>
              <a:rPr lang="en-US" altLang="zh-CN" sz="1600" dirty="0"/>
              <a:t>Deformable, </a:t>
            </a:r>
            <a:r>
              <a:rPr lang="zh-CN" altLang="en-US" sz="1600" dirty="0"/>
              <a:t>甚至是同样的</a:t>
            </a:r>
            <a:r>
              <a:rPr lang="en-US" altLang="zh-CN" sz="1600" dirty="0" err="1"/>
              <a:t>resnet</a:t>
            </a:r>
            <a:r>
              <a:rPr lang="zh-CN" altLang="en-US" sz="1600" dirty="0"/>
              <a:t>不同的输入尺寸），编译技术可以带来的提升会非常巨大。原因也非常简单，有限的精力使得参与优化的人往往关注有限的公开标准</a:t>
            </a:r>
            <a:r>
              <a:rPr lang="en-US" altLang="zh-CN" sz="1600" dirty="0"/>
              <a:t>benchmark</a:t>
            </a:r>
            <a:r>
              <a:rPr lang="zh-CN" altLang="en-US" sz="1600" dirty="0"/>
              <a:t>，但是我们的部署目标往往并非这些</a:t>
            </a:r>
            <a:r>
              <a:rPr lang="en-US" altLang="zh-CN" sz="1600" dirty="0"/>
              <a:t>benchmark</a:t>
            </a:r>
            <a:r>
              <a:rPr lang="zh-CN" altLang="en-US" sz="1600" dirty="0"/>
              <a:t>，自动化可以无差别地对我们关心的场景进行特殊优化。接近无限的算力和有限的精力的差别正是为什么编译技术一定会越来越重要的原因。</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34</a:t>
            </a:fld>
            <a:endParaRPr lang="zh-CN" altLang="en-US"/>
          </a:p>
        </p:txBody>
      </p:sp>
    </p:spTree>
    <p:extLst>
      <p:ext uri="{BB962C8B-B14F-4D97-AF65-F5344CB8AC3E}">
        <p14:creationId xmlns:p14="http://schemas.microsoft.com/office/powerpoint/2010/main" val="336993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29.jpeg"/><Relationship Id="rId7" Type="http://schemas.openxmlformats.org/officeDocument/2006/relationships/image" Target="../media/image33.tiff"/><Relationship Id="rId12"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Layout" Target="../slideLayouts/slideLayout6.xml"/><Relationship Id="rId6" Type="http://schemas.openxmlformats.org/officeDocument/2006/relationships/image" Target="../media/image32.tiff"/><Relationship Id="rId11" Type="http://schemas.openxmlformats.org/officeDocument/2006/relationships/image" Target="../media/image37.tiff"/><Relationship Id="rId5" Type="http://schemas.openxmlformats.org/officeDocument/2006/relationships/image" Target="../media/image31.tiff"/><Relationship Id="rId10" Type="http://schemas.openxmlformats.org/officeDocument/2006/relationships/image" Target="../media/image36.tiff"/><Relationship Id="rId4" Type="http://schemas.openxmlformats.org/officeDocument/2006/relationships/image" Target="../media/image30.tiff"/><Relationship Id="rId9" Type="http://schemas.openxmlformats.org/officeDocument/2006/relationships/image" Target="../media/image35.tiff"/></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tiff"/></Relationships>
</file>

<file path=ppt/slides/_rels/slide28.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2.tiff"/><Relationship Id="rId7" Type="http://schemas.openxmlformats.org/officeDocument/2006/relationships/image" Target="../media/image46.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5.tiff"/><Relationship Id="rId11" Type="http://schemas.openxmlformats.org/officeDocument/2006/relationships/image" Target="../media/image41.png"/><Relationship Id="rId5" Type="http://schemas.openxmlformats.org/officeDocument/2006/relationships/image" Target="../media/image44.tiff"/><Relationship Id="rId10" Type="http://schemas.openxmlformats.org/officeDocument/2006/relationships/image" Target="../media/image49.tiff"/><Relationship Id="rId4" Type="http://schemas.openxmlformats.org/officeDocument/2006/relationships/image" Target="../media/image43.tiff"/><Relationship Id="rId9" Type="http://schemas.openxmlformats.org/officeDocument/2006/relationships/image" Target="../media/image48.tiff"/></Relationships>
</file>

<file path=ppt/slides/_rels/slide29.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61.tiff"/><Relationship Id="rId18" Type="http://schemas.openxmlformats.org/officeDocument/2006/relationships/image" Target="../media/image66.tiff"/><Relationship Id="rId3" Type="http://schemas.openxmlformats.org/officeDocument/2006/relationships/image" Target="../media/image51.tiff"/><Relationship Id="rId21" Type="http://schemas.openxmlformats.org/officeDocument/2006/relationships/image" Target="../media/image69.tiff"/><Relationship Id="rId7" Type="http://schemas.openxmlformats.org/officeDocument/2006/relationships/image" Target="../media/image55.png"/><Relationship Id="rId12" Type="http://schemas.openxmlformats.org/officeDocument/2006/relationships/image" Target="../media/image60.jpeg"/><Relationship Id="rId17" Type="http://schemas.openxmlformats.org/officeDocument/2006/relationships/image" Target="../media/image65.png"/><Relationship Id="rId2" Type="http://schemas.openxmlformats.org/officeDocument/2006/relationships/image" Target="../media/image50.tiff"/><Relationship Id="rId16" Type="http://schemas.openxmlformats.org/officeDocument/2006/relationships/image" Target="../media/image64.tiff"/><Relationship Id="rId20" Type="http://schemas.openxmlformats.org/officeDocument/2006/relationships/image" Target="../media/image68.tiff"/><Relationship Id="rId1" Type="http://schemas.openxmlformats.org/officeDocument/2006/relationships/slideLayout" Target="../slideLayouts/slideLayout7.xml"/><Relationship Id="rId6" Type="http://schemas.openxmlformats.org/officeDocument/2006/relationships/image" Target="../media/image54.tiff"/><Relationship Id="rId11" Type="http://schemas.openxmlformats.org/officeDocument/2006/relationships/image" Target="../media/image59.png"/><Relationship Id="rId5" Type="http://schemas.openxmlformats.org/officeDocument/2006/relationships/image" Target="../media/image53.tiff"/><Relationship Id="rId15" Type="http://schemas.openxmlformats.org/officeDocument/2006/relationships/image" Target="../media/image63.tiff"/><Relationship Id="rId10" Type="http://schemas.openxmlformats.org/officeDocument/2006/relationships/image" Target="../media/image58.tiff"/><Relationship Id="rId19" Type="http://schemas.openxmlformats.org/officeDocument/2006/relationships/image" Target="../media/image67.tiff"/><Relationship Id="rId4" Type="http://schemas.openxmlformats.org/officeDocument/2006/relationships/image" Target="../media/image52.tiff"/><Relationship Id="rId9" Type="http://schemas.openxmlformats.org/officeDocument/2006/relationships/image" Target="../media/image57.tiff"/><Relationship Id="rId14" Type="http://schemas.openxmlformats.org/officeDocument/2006/relationships/image" Target="../media/image62.tiff"/></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link.zhihu.com/?target=https%3A//gcc.gnu.org/" TargetMode="External"/><Relationship Id="rId2" Type="http://schemas.openxmlformats.org/officeDocument/2006/relationships/hyperlink" Target="https://link.zhihu.com/?target=https%3A//en.wikipedia.org/wiki/Instruction_set_architecture%23%3A~%3Atext%3DIn%2520computer%2520science%252C%2520an%2520instruction%2C%29%252C%2520is%2520called%2520an%2520implementation" TargetMode="External"/><Relationship Id="rId1" Type="http://schemas.openxmlformats.org/officeDocument/2006/relationships/slideLayout" Target="../slideLayouts/slideLayout6.xml"/><Relationship Id="rId4" Type="http://schemas.openxmlformats.org/officeDocument/2006/relationships/hyperlink" Target="https://link.zhihu.com/?target=https%3A//llvm.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1.tiff"/></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t>Three</a:t>
            </a:r>
            <a:r>
              <a:rPr kumimoji="1" lang="zh-CN" altLang="en-US" dirty="0"/>
              <a:t> </a:t>
            </a:r>
            <a:r>
              <a:rPr kumimoji="1" lang="en-US" altLang="zh-CN" dirty="0"/>
              <a:t>Phase</a:t>
            </a:r>
            <a:r>
              <a:rPr kumimoji="1" lang="zh-CN" altLang="en-US" dirty="0"/>
              <a:t> </a:t>
            </a:r>
            <a:r>
              <a:rPr kumimoji="1" lang="en-US" altLang="zh-CN" dirty="0"/>
              <a:t>Compiler</a:t>
            </a:r>
            <a:r>
              <a:rPr kumimoji="1" lang="zh-CN" altLang="en-US" dirty="0"/>
              <a:t> </a:t>
            </a:r>
            <a:r>
              <a:rPr kumimoji="1" lang="en-US" altLang="zh-CN" dirty="0"/>
              <a:t>Stage</a:t>
            </a:r>
            <a:endParaRPr kumimoji="1" lang="zh-CN" altLang="en-US" dirty="0"/>
          </a:p>
        </p:txBody>
      </p:sp>
      <p:pic>
        <p:nvPicPr>
          <p:cNvPr id="3" name="图片 2">
            <a:extLst>
              <a:ext uri="{FF2B5EF4-FFF2-40B4-BE49-F238E27FC236}">
                <a16:creationId xmlns:a16="http://schemas.microsoft.com/office/drawing/2014/main" id="{284C39D3-6FC8-894F-92B6-7B33F0E572C5}"/>
              </a:ext>
            </a:extLst>
          </p:cNvPr>
          <p:cNvPicPr>
            <a:picLocks noChangeAspect="1"/>
          </p:cNvPicPr>
          <p:nvPr/>
        </p:nvPicPr>
        <p:blipFill>
          <a:blip r:embed="rId2"/>
          <a:stretch>
            <a:fillRect/>
          </a:stretch>
        </p:blipFill>
        <p:spPr>
          <a:xfrm>
            <a:off x="121717" y="2756639"/>
            <a:ext cx="11654255" cy="1344722"/>
          </a:xfrm>
          <a:prstGeom prst="rect">
            <a:avLst/>
          </a:prstGeom>
        </p:spPr>
      </p:pic>
    </p:spTree>
    <p:extLst>
      <p:ext uri="{BB962C8B-B14F-4D97-AF65-F5344CB8AC3E}">
        <p14:creationId xmlns:p14="http://schemas.microsoft.com/office/powerpoint/2010/main" val="31238019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LLVM</a:t>
            </a:r>
            <a:r>
              <a:rPr kumimoji="1" lang="zh-CN" altLang="en-US" b="0" dirty="0"/>
              <a:t> </a:t>
            </a:r>
            <a:r>
              <a:rPr kumimoji="1" lang="en-US" altLang="zh-CN" b="0" dirty="0"/>
              <a:t>Enables</a:t>
            </a:r>
            <a:r>
              <a:rPr kumimoji="1" lang="zh-CN" altLang="en-US" b="0" dirty="0"/>
              <a:t> </a:t>
            </a:r>
            <a:r>
              <a:rPr kumimoji="1" lang="en-US" altLang="zh-CN" b="0" dirty="0"/>
              <a:t>Collaboration</a:t>
            </a:r>
            <a:r>
              <a:rPr kumimoji="1" lang="zh-CN" altLang="en-US" b="0" dirty="0"/>
              <a:t> </a:t>
            </a:r>
            <a:r>
              <a:rPr kumimoji="1" lang="en-US" altLang="zh-CN" b="0" dirty="0"/>
              <a:t>&amp;</a:t>
            </a:r>
            <a:r>
              <a:rPr kumimoji="1" lang="zh-CN" altLang="en-US" b="0" dirty="0"/>
              <a:t> </a:t>
            </a:r>
            <a:r>
              <a:rPr kumimoji="1" lang="en-US" altLang="zh-CN" b="0" dirty="0"/>
              <a:t>Reuse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42049069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F17552-DCB0-F546-AA5E-2E6ADD165C66}"/>
              </a:ext>
            </a:extLst>
          </p:cNvPr>
          <p:cNvSpPr>
            <a:spLocks noGrp="1"/>
          </p:cNvSpPr>
          <p:nvPr>
            <p:ph type="title"/>
          </p:nvPr>
        </p:nvSpPr>
        <p:spPr/>
        <p:txBody>
          <a:bodyPr/>
          <a:lstStyle/>
          <a:p>
            <a:r>
              <a:rPr lang="en-US" altLang="zh-CN" dirty="0"/>
              <a:t>It’s</a:t>
            </a:r>
            <a:r>
              <a:rPr lang="zh-CN" altLang="en-US" dirty="0"/>
              <a:t> </a:t>
            </a:r>
            <a:r>
              <a:rPr lang="en-US" altLang="zh-CN" dirty="0"/>
              <a:t>happening!</a:t>
            </a:r>
            <a:endParaRPr lang="zh-CN" altLang="en-US" dirty="0"/>
          </a:p>
        </p:txBody>
      </p:sp>
      <p:pic>
        <p:nvPicPr>
          <p:cNvPr id="2" name="图片 1">
            <a:extLst>
              <a:ext uri="{FF2B5EF4-FFF2-40B4-BE49-F238E27FC236}">
                <a16:creationId xmlns:a16="http://schemas.microsoft.com/office/drawing/2014/main" id="{6FE90957-B316-A742-BEC6-6A6DA1F156BC}"/>
              </a:ext>
            </a:extLst>
          </p:cNvPr>
          <p:cNvPicPr>
            <a:picLocks noChangeAspect="1"/>
          </p:cNvPicPr>
          <p:nvPr/>
        </p:nvPicPr>
        <p:blipFill>
          <a:blip r:embed="rId2"/>
          <a:stretch>
            <a:fillRect/>
          </a:stretch>
        </p:blipFill>
        <p:spPr>
          <a:xfrm>
            <a:off x="463216" y="1916832"/>
            <a:ext cx="11284309" cy="3672408"/>
          </a:xfrm>
          <a:prstGeom prst="rect">
            <a:avLst/>
          </a:prstGeom>
        </p:spPr>
      </p:pic>
    </p:spTree>
    <p:extLst>
      <p:ext uri="{BB962C8B-B14F-4D97-AF65-F5344CB8AC3E}">
        <p14:creationId xmlns:p14="http://schemas.microsoft.com/office/powerpoint/2010/main" val="3579441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317E31-DA11-9746-9EBD-04EDEF21719D}"/>
              </a:ext>
            </a:extLst>
          </p:cNvPr>
          <p:cNvSpPr>
            <a:spLocks noGrp="1"/>
          </p:cNvSpPr>
          <p:nvPr>
            <p:ph type="title"/>
          </p:nvPr>
        </p:nvSpPr>
        <p:spPr/>
        <p:txBody>
          <a:bodyPr/>
          <a:lstStyle/>
          <a:p>
            <a:r>
              <a:rPr lang="en-US" altLang="zh-CN" b="0" dirty="0"/>
              <a:t>Los</a:t>
            </a:r>
            <a:r>
              <a:rPr lang="zh-CN" altLang="en-US" b="0" dirty="0"/>
              <a:t> </a:t>
            </a:r>
            <a:r>
              <a:rPr lang="en-US" altLang="zh-CN" b="0" dirty="0"/>
              <a:t>of</a:t>
            </a:r>
            <a:r>
              <a:rPr lang="zh-CN" altLang="en-US" b="0" dirty="0"/>
              <a:t> </a:t>
            </a:r>
            <a:r>
              <a:rPr lang="en-US" altLang="zh-CN" b="0" dirty="0"/>
              <a:t>players!</a:t>
            </a:r>
            <a:r>
              <a:rPr lang="zh-CN" altLang="en-US" b="0" dirty="0"/>
              <a:t> </a:t>
            </a:r>
          </a:p>
        </p:txBody>
      </p:sp>
      <p:pic>
        <p:nvPicPr>
          <p:cNvPr id="2" name="图片 1">
            <a:extLst>
              <a:ext uri="{FF2B5EF4-FFF2-40B4-BE49-F238E27FC236}">
                <a16:creationId xmlns:a16="http://schemas.microsoft.com/office/drawing/2014/main" id="{E40AB65B-1E54-114D-B933-F0B27E7F8557}"/>
              </a:ext>
            </a:extLst>
          </p:cNvPr>
          <p:cNvPicPr>
            <a:picLocks noChangeAspect="1"/>
          </p:cNvPicPr>
          <p:nvPr/>
        </p:nvPicPr>
        <p:blipFill>
          <a:blip r:embed="rId2"/>
          <a:stretch>
            <a:fillRect/>
          </a:stretch>
        </p:blipFill>
        <p:spPr>
          <a:xfrm>
            <a:off x="1993925" y="1268760"/>
            <a:ext cx="8089385" cy="5133648"/>
          </a:xfrm>
          <a:prstGeom prst="rect">
            <a:avLst/>
          </a:prstGeom>
        </p:spPr>
      </p:pic>
    </p:spTree>
    <p:extLst>
      <p:ext uri="{BB962C8B-B14F-4D97-AF65-F5344CB8AC3E}">
        <p14:creationId xmlns:p14="http://schemas.microsoft.com/office/powerpoint/2010/main" val="5505832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B452968-FDFA-1E40-AE47-A3D54F2722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894" y="332656"/>
            <a:ext cx="11426973" cy="5850337"/>
          </a:xfrm>
          <a:prstGeom prst="rect">
            <a:avLst/>
          </a:prstGeom>
        </p:spPr>
      </p:pic>
    </p:spTree>
    <p:extLst>
      <p:ext uri="{BB962C8B-B14F-4D97-AF65-F5344CB8AC3E}">
        <p14:creationId xmlns:p14="http://schemas.microsoft.com/office/powerpoint/2010/main" val="622963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A5E9BF1-FF6F-7D47-A760-097FE577DA5E}"/>
              </a:ext>
            </a:extLst>
          </p:cNvPr>
          <p:cNvSpPr>
            <a:spLocks noGrp="1"/>
          </p:cNvSpPr>
          <p:nvPr>
            <p:ph type="title"/>
          </p:nvPr>
        </p:nvSpPr>
        <p:spPr/>
        <p:txBody>
          <a:bodyPr/>
          <a:lstStyle/>
          <a:p>
            <a:r>
              <a:rPr lang="en-US" altLang="zh-CN" b="0" dirty="0"/>
              <a:t>How</a:t>
            </a:r>
            <a:r>
              <a:rPr lang="zh-CN" altLang="en-US" b="0" dirty="0"/>
              <a:t> </a:t>
            </a:r>
            <a:r>
              <a:rPr lang="en-US" altLang="zh-CN" b="0" dirty="0"/>
              <a:t>do</a:t>
            </a:r>
            <a:r>
              <a:rPr lang="zh-CN" altLang="en-US" b="0" dirty="0"/>
              <a:t> </a:t>
            </a:r>
            <a:r>
              <a:rPr lang="en-US" altLang="zh-CN" b="0" dirty="0"/>
              <a:t>accelerators</a:t>
            </a:r>
            <a:r>
              <a:rPr lang="zh-CN" altLang="en-US" b="0" dirty="0"/>
              <a:t> </a:t>
            </a:r>
            <a:r>
              <a:rPr lang="en-US" altLang="zh-CN" b="0" dirty="0"/>
              <a:t>works?</a:t>
            </a:r>
            <a:endParaRPr lang="zh-CN" altLang="en-US" b="0" dirty="0"/>
          </a:p>
        </p:txBody>
      </p:sp>
      <p:sp>
        <p:nvSpPr>
          <p:cNvPr id="6" name="内容占位符 5">
            <a:extLst>
              <a:ext uri="{FF2B5EF4-FFF2-40B4-BE49-F238E27FC236}">
                <a16:creationId xmlns:a16="http://schemas.microsoft.com/office/drawing/2014/main" id="{2548B371-FE8A-364D-AF42-AC4314D50ABF}"/>
              </a:ext>
            </a:extLst>
          </p:cNvPr>
          <p:cNvSpPr>
            <a:spLocks noGrp="1"/>
          </p:cNvSpPr>
          <p:nvPr>
            <p:ph sz="half" idx="1"/>
          </p:nvPr>
        </p:nvSpPr>
        <p:spPr>
          <a:xfrm>
            <a:off x="623635" y="1340768"/>
            <a:ext cx="10963473" cy="4608512"/>
          </a:xfrm>
        </p:spPr>
        <p:txBody>
          <a:bodyPr/>
          <a:lstStyle/>
          <a:p>
            <a:endParaRPr lang="zh-CN" altLang="en-US"/>
          </a:p>
        </p:txBody>
      </p:sp>
      <p:pic>
        <p:nvPicPr>
          <p:cNvPr id="4" name="图片 3">
            <a:extLst>
              <a:ext uri="{FF2B5EF4-FFF2-40B4-BE49-F238E27FC236}">
                <a16:creationId xmlns:a16="http://schemas.microsoft.com/office/drawing/2014/main" id="{2A7502B4-7306-8746-AF75-3F3DE85F9E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725" y="248274"/>
            <a:ext cx="11702327" cy="5966098"/>
          </a:xfrm>
          <a:prstGeom prst="rect">
            <a:avLst/>
          </a:prstGeom>
        </p:spPr>
      </p:pic>
    </p:spTree>
    <p:extLst>
      <p:ext uri="{BB962C8B-B14F-4D97-AF65-F5344CB8AC3E}">
        <p14:creationId xmlns:p14="http://schemas.microsoft.com/office/powerpoint/2010/main" val="349769668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BC455-767F-DA44-A5AB-EFD9E76297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9C3661-A79D-6B4D-8449-E54D73725F6E}"/>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978EFFF-04AD-6843-84E4-DE321DE22DE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6522" y="317331"/>
            <a:ext cx="11623718" cy="5842479"/>
          </a:xfrm>
          <a:prstGeom prst="rect">
            <a:avLst/>
          </a:prstGeom>
        </p:spPr>
      </p:pic>
    </p:spTree>
    <p:extLst>
      <p:ext uri="{BB962C8B-B14F-4D97-AF65-F5344CB8AC3E}">
        <p14:creationId xmlns:p14="http://schemas.microsoft.com/office/powerpoint/2010/main" val="39691813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782AD-7E5E-C145-8F57-2C7D88696B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295D7E-C1CF-DA4F-86C9-56DBC7A351A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398DB9D-B1AE-E244-AC2A-A02F49C702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894" y="360325"/>
            <a:ext cx="11426973" cy="5833140"/>
          </a:xfrm>
          <a:prstGeom prst="rect">
            <a:avLst/>
          </a:prstGeom>
        </p:spPr>
      </p:pic>
    </p:spTree>
    <p:extLst>
      <p:ext uri="{BB962C8B-B14F-4D97-AF65-F5344CB8AC3E}">
        <p14:creationId xmlns:p14="http://schemas.microsoft.com/office/powerpoint/2010/main" val="1131808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6DD57-9383-AB43-9835-AE356AB7F4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43D2BD-BFD8-F74A-AAFE-12A439BFE9BA}"/>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1AFADC7A-7F35-A246-AACF-B7D4447B7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0899" y="433594"/>
            <a:ext cx="11354964" cy="5731930"/>
          </a:xfrm>
          <a:prstGeom prst="rect">
            <a:avLst/>
          </a:prstGeom>
        </p:spPr>
      </p:pic>
    </p:spTree>
    <p:extLst>
      <p:ext uri="{BB962C8B-B14F-4D97-AF65-F5344CB8AC3E}">
        <p14:creationId xmlns:p14="http://schemas.microsoft.com/office/powerpoint/2010/main" val="26252576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881F4-08A7-7A4F-A162-51DCC250FE8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68FA10-E961-824D-BD9B-57112117739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2427332-E075-474E-8B69-AF0BDE6B0A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4894" y="217686"/>
            <a:ext cx="11426973" cy="5960744"/>
          </a:xfrm>
          <a:prstGeom prst="rect">
            <a:avLst/>
          </a:prstGeom>
        </p:spPr>
      </p:pic>
    </p:spTree>
    <p:extLst>
      <p:ext uri="{BB962C8B-B14F-4D97-AF65-F5344CB8AC3E}">
        <p14:creationId xmlns:p14="http://schemas.microsoft.com/office/powerpoint/2010/main" val="21733214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Why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need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为什么需要</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编译器的出现和架构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9B0658F-9CD4-F54B-91BF-7479FFF4D5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0958" y="692696"/>
            <a:ext cx="11694845" cy="5014367"/>
          </a:xfrm>
          <a:prstGeom prst="rect">
            <a:avLst/>
          </a:prstGeom>
        </p:spPr>
      </p:pic>
    </p:spTree>
    <p:extLst>
      <p:ext uri="{BB962C8B-B14F-4D97-AF65-F5344CB8AC3E}">
        <p14:creationId xmlns:p14="http://schemas.microsoft.com/office/powerpoint/2010/main" val="762343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19A943-F1E5-D24C-A746-B6C8CF06DE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824" y="518147"/>
            <a:ext cx="11210949" cy="5660283"/>
          </a:xfrm>
          <a:prstGeom prst="rect">
            <a:avLst/>
          </a:prstGeom>
        </p:spPr>
      </p:pic>
    </p:spTree>
    <p:extLst>
      <p:ext uri="{BB962C8B-B14F-4D97-AF65-F5344CB8AC3E}">
        <p14:creationId xmlns:p14="http://schemas.microsoft.com/office/powerpoint/2010/main" val="599528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8F3525F5-C2A0-DF42-90DC-7FEF8473549E}"/>
              </a:ext>
            </a:extLst>
          </p:cNvPr>
          <p:cNvSpPr>
            <a:spLocks noGrp="1"/>
          </p:cNvSpPr>
          <p:nvPr>
            <p:ph sz="half" idx="1"/>
          </p:nvPr>
        </p:nvSpPr>
        <p:spPr/>
        <p:txBody>
          <a:bodyPr/>
          <a:lstStyle/>
          <a:p>
            <a:pPr marL="0" indent="0">
              <a:buNone/>
            </a:pPr>
            <a:r>
              <a:rPr lang="en-US" altLang="zh-CN" sz="6000" dirty="0">
                <a:latin typeface="Gill Sans MT" panose="020B0502020104020203" pitchFamily="34" charset="0"/>
              </a:rPr>
              <a:t>This</a:t>
            </a:r>
            <a:r>
              <a:rPr lang="zh-CN" altLang="en-US" sz="6000" dirty="0">
                <a:latin typeface="Gill Sans MT" panose="020B0502020104020203" pitchFamily="34" charset="0"/>
              </a:rPr>
              <a:t> </a:t>
            </a:r>
            <a:r>
              <a:rPr lang="en-US" altLang="zh-CN" sz="6000" dirty="0">
                <a:latin typeface="Gill Sans MT" panose="020B0502020104020203" pitchFamily="34" charset="0"/>
              </a:rPr>
              <a:t>is</a:t>
            </a:r>
            <a:r>
              <a:rPr lang="zh-CN" altLang="en-US" sz="6000" dirty="0">
                <a:latin typeface="Gill Sans MT" panose="020B0502020104020203" pitchFamily="34" charset="0"/>
              </a:rPr>
              <a:t> </a:t>
            </a:r>
            <a:r>
              <a:rPr lang="en-US" altLang="zh-CN" sz="6000" dirty="0">
                <a:latin typeface="Gill Sans MT" panose="020B0502020104020203" pitchFamily="34" charset="0"/>
              </a:rPr>
              <a:t>Hard!</a:t>
            </a:r>
          </a:p>
          <a:p>
            <a:pPr marL="0" indent="0">
              <a:buNone/>
            </a:pPr>
            <a:endParaRPr lang="en-US" altLang="zh-CN" dirty="0">
              <a:latin typeface="Gill Sans MT" panose="020B0502020104020203" pitchFamily="34" charset="0"/>
            </a:endParaRPr>
          </a:p>
          <a:p>
            <a:pPr marL="0" indent="0">
              <a:buNone/>
            </a:pP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we</a:t>
            </a:r>
            <a:r>
              <a:rPr lang="zh-CN" altLang="en-US" dirty="0">
                <a:latin typeface="Gill Sans MT" panose="020B0502020104020203" pitchFamily="34" charset="0"/>
              </a:rPr>
              <a:t> </a:t>
            </a:r>
            <a:r>
              <a:rPr lang="en-US" altLang="zh-CN" dirty="0">
                <a:latin typeface="Gill Sans MT" panose="020B0502020104020203" pitchFamily="34" charset="0"/>
              </a:rPr>
              <a:t>keep</a:t>
            </a:r>
            <a:r>
              <a:rPr lang="zh-CN" altLang="en-US" dirty="0">
                <a:latin typeface="Gill Sans MT" panose="020B0502020104020203" pitchFamily="34" charset="0"/>
              </a:rPr>
              <a:t> </a:t>
            </a:r>
            <a:r>
              <a:rPr lang="en-US" altLang="zh-CN" dirty="0">
                <a:latin typeface="Gill Sans MT" panose="020B0502020104020203" pitchFamily="34" charset="0"/>
              </a:rPr>
              <a:t>reinventing</a:t>
            </a:r>
            <a:r>
              <a:rPr lang="zh-CN" altLang="en-US" dirty="0">
                <a:latin typeface="Gill Sans MT" panose="020B0502020104020203" pitchFamily="34" charset="0"/>
              </a:rPr>
              <a:t> </a:t>
            </a:r>
            <a:r>
              <a:rPr lang="en-US" altLang="zh-CN" dirty="0">
                <a:latin typeface="Gill Sans MT" panose="020B0502020104020203" pitchFamily="34" charset="0"/>
              </a:rPr>
              <a:t>it</a:t>
            </a:r>
            <a:r>
              <a:rPr lang="zh-CN" altLang="en-US" dirty="0">
                <a:latin typeface="Gill Sans MT" panose="020B0502020104020203" pitchFamily="34" charset="0"/>
              </a:rPr>
              <a:t> </a:t>
            </a:r>
            <a:r>
              <a:rPr lang="en-US" altLang="zh-CN" dirty="0">
                <a:latin typeface="Gill Sans MT" panose="020B0502020104020203" pitchFamily="34" charset="0"/>
              </a:rPr>
              <a:t>over</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over</a:t>
            </a:r>
            <a:r>
              <a:rPr lang="zh-CN" altLang="en-US" dirty="0">
                <a:latin typeface="Gill Sans MT" panose="020B0502020104020203" pitchFamily="34" charset="0"/>
              </a:rPr>
              <a:t> </a:t>
            </a:r>
            <a:r>
              <a:rPr lang="en-US" altLang="zh-CN" dirty="0">
                <a:latin typeface="Gill Sans MT" panose="020B0502020104020203" pitchFamily="34" charset="0"/>
              </a:rPr>
              <a:t>again.</a:t>
            </a:r>
          </a:p>
          <a:p>
            <a:pPr marL="0" indent="0">
              <a:buNone/>
            </a:pP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at</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expense</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usability</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quality.</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8257406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3F0DE1F-B420-DA46-ABEB-7537C9CED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3636" y="778491"/>
            <a:ext cx="10963473" cy="5242797"/>
          </a:xfrm>
          <a:prstGeom prst="rect">
            <a:avLst/>
          </a:prstGeom>
        </p:spPr>
      </p:pic>
    </p:spTree>
    <p:extLst>
      <p:ext uri="{BB962C8B-B14F-4D97-AF65-F5344CB8AC3E}">
        <p14:creationId xmlns:p14="http://schemas.microsoft.com/office/powerpoint/2010/main" val="2850352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0DB7F6-1B9A-A04F-A1D7-91CE791367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718541"/>
            <a:ext cx="11282958" cy="5420918"/>
          </a:xfrm>
          <a:prstGeom prst="rect">
            <a:avLst/>
          </a:prstGeom>
        </p:spPr>
      </p:pic>
    </p:spTree>
    <p:extLst>
      <p:ext uri="{BB962C8B-B14F-4D97-AF65-F5344CB8AC3E}">
        <p14:creationId xmlns:p14="http://schemas.microsoft.com/office/powerpoint/2010/main" val="5492152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2926" y="548680"/>
            <a:ext cx="10850909" cy="5542826"/>
          </a:xfrm>
          <a:prstGeom prst="rect">
            <a:avLst/>
          </a:prstGeom>
        </p:spPr>
      </p:pic>
    </p:spTree>
    <p:extLst>
      <p:ext uri="{BB962C8B-B14F-4D97-AF65-F5344CB8AC3E}">
        <p14:creationId xmlns:p14="http://schemas.microsoft.com/office/powerpoint/2010/main" val="34953119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86B583-B101-A141-ABE0-DBC8735E3F68}"/>
              </a:ext>
            </a:extLst>
          </p:cNvPr>
          <p:cNvSpPr>
            <a:spLocks noGrp="1"/>
          </p:cNvSpPr>
          <p:nvPr>
            <p:ph type="title"/>
          </p:nvPr>
        </p:nvSpPr>
        <p:spPr/>
        <p:txBody>
          <a:bodyPr/>
          <a:lstStyle/>
          <a:p>
            <a:r>
              <a:rPr lang="en-US" altLang="zh-CN" dirty="0"/>
              <a:t>Deep</a:t>
            </a:r>
            <a:r>
              <a:rPr lang="zh-CN" altLang="en-US" dirty="0"/>
              <a:t> </a:t>
            </a:r>
            <a:r>
              <a:rPr lang="en-US" altLang="zh-CN" dirty="0"/>
              <a:t>Learning</a:t>
            </a:r>
            <a:r>
              <a:rPr lang="zh-CN" altLang="en-US" dirty="0"/>
              <a:t> </a:t>
            </a:r>
            <a:r>
              <a:rPr lang="en-US" altLang="zh-CN" dirty="0"/>
              <a:t>is</a:t>
            </a:r>
            <a:r>
              <a:rPr lang="zh-CN" altLang="en-US" dirty="0"/>
              <a:t> </a:t>
            </a:r>
            <a:r>
              <a:rPr lang="en-US" altLang="zh-CN" dirty="0"/>
              <a:t>widely</a:t>
            </a:r>
            <a:r>
              <a:rPr lang="zh-CN" altLang="en-US" dirty="0"/>
              <a:t> </a:t>
            </a:r>
            <a:r>
              <a:rPr lang="en-US" altLang="zh-CN" dirty="0"/>
              <a:t>used</a:t>
            </a:r>
            <a:endParaRPr lang="zh-CN" altLang="en-US" dirty="0"/>
          </a:p>
        </p:txBody>
      </p:sp>
      <p:sp>
        <p:nvSpPr>
          <p:cNvPr id="2" name="矩形 1">
            <a:extLst>
              <a:ext uri="{FF2B5EF4-FFF2-40B4-BE49-F238E27FC236}">
                <a16:creationId xmlns:a16="http://schemas.microsoft.com/office/drawing/2014/main" id="{88DAE5D9-4C3D-5A4A-A807-CC38C12B4126}"/>
              </a:ext>
            </a:extLst>
          </p:cNvPr>
          <p:cNvSpPr/>
          <p:nvPr/>
        </p:nvSpPr>
        <p:spPr>
          <a:xfrm>
            <a:off x="625773" y="1753480"/>
            <a:ext cx="487634" cy="369332"/>
          </a:xfrm>
          <a:prstGeom prst="rect">
            <a:avLst/>
          </a:prstGeom>
        </p:spPr>
        <p:txBody>
          <a:bodyPr wrap="none">
            <a:spAutoFit/>
          </a:bodyPr>
          <a:lstStyle/>
          <a:p>
            <a:r>
              <a:rPr lang="en-US" altLang="zh-CN" dirty="0">
                <a:solidFill>
                  <a:srgbClr val="374154"/>
                </a:solidFill>
                <a:latin typeface="Gill Sans MT" panose="020B0502020104020203" pitchFamily="34" charset="0"/>
              </a:rPr>
              <a:t>CV</a:t>
            </a:r>
            <a:endParaRPr lang="zh-CN" altLang="en-US" dirty="0">
              <a:solidFill>
                <a:srgbClr val="374154"/>
              </a:solidFill>
              <a:latin typeface="Gill Sans MT" panose="020B0502020104020203" pitchFamily="34" charset="0"/>
            </a:endParaRPr>
          </a:p>
        </p:txBody>
      </p:sp>
      <p:sp>
        <p:nvSpPr>
          <p:cNvPr id="6" name="矩形 5">
            <a:extLst>
              <a:ext uri="{FF2B5EF4-FFF2-40B4-BE49-F238E27FC236}">
                <a16:creationId xmlns:a16="http://schemas.microsoft.com/office/drawing/2014/main" id="{5A59A6A0-E396-B443-98B7-0662FB96EEF6}"/>
              </a:ext>
            </a:extLst>
          </p:cNvPr>
          <p:cNvSpPr/>
          <p:nvPr/>
        </p:nvSpPr>
        <p:spPr>
          <a:xfrm>
            <a:off x="1830938" y="3453526"/>
            <a:ext cx="595035" cy="369332"/>
          </a:xfrm>
          <a:prstGeom prst="rect">
            <a:avLst/>
          </a:prstGeom>
        </p:spPr>
        <p:txBody>
          <a:bodyPr wrap="none">
            <a:spAutoFit/>
          </a:bodyPr>
          <a:lstStyle/>
          <a:p>
            <a:r>
              <a:rPr lang="en-US" altLang="zh-CN" dirty="0">
                <a:solidFill>
                  <a:srgbClr val="374154"/>
                </a:solidFill>
                <a:latin typeface="Gill Sans MT" panose="020B0502020104020203" pitchFamily="34" charset="0"/>
              </a:rPr>
              <a:t>NLP</a:t>
            </a:r>
            <a:endParaRPr lang="zh-CN" altLang="en-US" dirty="0">
              <a:solidFill>
                <a:srgbClr val="374154"/>
              </a:solidFill>
              <a:latin typeface="Gill Sans MT" panose="020B0502020104020203" pitchFamily="34" charset="0"/>
            </a:endParaRPr>
          </a:p>
        </p:txBody>
      </p:sp>
      <p:sp>
        <p:nvSpPr>
          <p:cNvPr id="9" name="矩形 8">
            <a:extLst>
              <a:ext uri="{FF2B5EF4-FFF2-40B4-BE49-F238E27FC236}">
                <a16:creationId xmlns:a16="http://schemas.microsoft.com/office/drawing/2014/main" id="{0CAD8E7D-3AFB-034E-A964-34A57C3C55F4}"/>
              </a:ext>
            </a:extLst>
          </p:cNvPr>
          <p:cNvSpPr/>
          <p:nvPr/>
        </p:nvSpPr>
        <p:spPr>
          <a:xfrm>
            <a:off x="625773" y="5291323"/>
            <a:ext cx="880369" cy="369332"/>
          </a:xfrm>
          <a:prstGeom prst="rect">
            <a:avLst/>
          </a:prstGeom>
        </p:spPr>
        <p:txBody>
          <a:bodyPr wrap="none">
            <a:spAutoFit/>
          </a:bodyPr>
          <a:lstStyle/>
          <a:p>
            <a:r>
              <a:rPr lang="en-US" altLang="zh-CN" dirty="0">
                <a:solidFill>
                  <a:srgbClr val="374154"/>
                </a:solidFill>
                <a:latin typeface="Gill Sans MT" panose="020B0502020104020203" pitchFamily="34" charset="0"/>
              </a:rPr>
              <a:t>Science</a:t>
            </a:r>
            <a:endParaRPr lang="zh-CN" altLang="en-US"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66CD1734-43F7-8542-AE26-06040C59D3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7423" y="1221146"/>
            <a:ext cx="2707283" cy="1446096"/>
          </a:xfrm>
          <a:prstGeom prst="rect">
            <a:avLst/>
          </a:prstGeom>
          <a:ln>
            <a:solidFill>
              <a:schemeClr val="accent4">
                <a:lumMod val="50000"/>
                <a:lumOff val="50000"/>
              </a:schemeClr>
            </a:solidFill>
          </a:ln>
        </p:spPr>
      </p:pic>
      <p:pic>
        <p:nvPicPr>
          <p:cNvPr id="4" name="图片 3">
            <a:extLst>
              <a:ext uri="{FF2B5EF4-FFF2-40B4-BE49-F238E27FC236}">
                <a16:creationId xmlns:a16="http://schemas.microsoft.com/office/drawing/2014/main" id="{A7DCC507-39C1-604F-97ED-713E58376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2978" y="1213228"/>
            <a:ext cx="2707283" cy="1461933"/>
          </a:xfrm>
          <a:prstGeom prst="rect">
            <a:avLst/>
          </a:prstGeom>
          <a:ln>
            <a:solidFill>
              <a:schemeClr val="accent4">
                <a:lumMod val="50000"/>
                <a:lumOff val="50000"/>
              </a:schemeClr>
            </a:solidFill>
          </a:ln>
        </p:spPr>
      </p:pic>
      <p:pic>
        <p:nvPicPr>
          <p:cNvPr id="10" name="图片 9">
            <a:extLst>
              <a:ext uri="{FF2B5EF4-FFF2-40B4-BE49-F238E27FC236}">
                <a16:creationId xmlns:a16="http://schemas.microsoft.com/office/drawing/2014/main" id="{AE9CD20A-5D1E-DE42-A85D-7AEF788E1274}"/>
              </a:ext>
            </a:extLst>
          </p:cNvPr>
          <p:cNvPicPr>
            <a:picLocks noChangeAspect="1"/>
          </p:cNvPicPr>
          <p:nvPr/>
        </p:nvPicPr>
        <p:blipFill>
          <a:blip r:embed="rId4"/>
          <a:stretch>
            <a:fillRect/>
          </a:stretch>
        </p:blipFill>
        <p:spPr>
          <a:xfrm>
            <a:off x="6948533" y="1196752"/>
            <a:ext cx="2209828" cy="1494884"/>
          </a:xfrm>
          <a:prstGeom prst="rect">
            <a:avLst/>
          </a:prstGeom>
          <a:ln>
            <a:solidFill>
              <a:schemeClr val="accent4">
                <a:lumMod val="50000"/>
                <a:lumOff val="50000"/>
              </a:schemeClr>
            </a:solidFill>
          </a:ln>
        </p:spPr>
      </p:pic>
      <p:pic>
        <p:nvPicPr>
          <p:cNvPr id="12" name="图片 11">
            <a:extLst>
              <a:ext uri="{FF2B5EF4-FFF2-40B4-BE49-F238E27FC236}">
                <a16:creationId xmlns:a16="http://schemas.microsoft.com/office/drawing/2014/main" id="{2A4E46DC-23B7-4049-8424-FC8EE535A3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11570" y="2890053"/>
            <a:ext cx="2875201" cy="1496278"/>
          </a:xfrm>
          <a:prstGeom prst="rect">
            <a:avLst/>
          </a:prstGeom>
          <a:ln w="12700">
            <a:solidFill>
              <a:schemeClr val="accent4">
                <a:lumMod val="50000"/>
                <a:lumOff val="50000"/>
              </a:schemeClr>
            </a:solidFill>
          </a:ln>
        </p:spPr>
      </p:pic>
      <p:pic>
        <p:nvPicPr>
          <p:cNvPr id="13" name="图片 12">
            <a:extLst>
              <a:ext uri="{FF2B5EF4-FFF2-40B4-BE49-F238E27FC236}">
                <a16:creationId xmlns:a16="http://schemas.microsoft.com/office/drawing/2014/main" id="{7D1FB80F-9106-7446-AF4F-7B140814972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803905" y="2853558"/>
            <a:ext cx="2552699" cy="1569268"/>
          </a:xfrm>
          <a:prstGeom prst="rect">
            <a:avLst/>
          </a:prstGeom>
        </p:spPr>
      </p:pic>
      <p:pic>
        <p:nvPicPr>
          <p:cNvPr id="14" name="图片 13">
            <a:extLst>
              <a:ext uri="{FF2B5EF4-FFF2-40B4-BE49-F238E27FC236}">
                <a16:creationId xmlns:a16="http://schemas.microsoft.com/office/drawing/2014/main" id="{9C64E50E-846E-1E4B-92C7-A0F8DA4E25B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2659" r="-1940" b="-2514"/>
          <a:stretch/>
        </p:blipFill>
        <p:spPr>
          <a:xfrm>
            <a:off x="8573737" y="2852936"/>
            <a:ext cx="1701108" cy="1570513"/>
          </a:xfrm>
          <a:prstGeom prst="rect">
            <a:avLst/>
          </a:prstGeom>
          <a:ln>
            <a:solidFill>
              <a:schemeClr val="accent4">
                <a:lumMod val="50000"/>
                <a:lumOff val="50000"/>
              </a:schemeClr>
            </a:solidFill>
          </a:ln>
        </p:spPr>
      </p:pic>
      <p:pic>
        <p:nvPicPr>
          <p:cNvPr id="15" name="图片 14">
            <a:extLst>
              <a:ext uri="{FF2B5EF4-FFF2-40B4-BE49-F238E27FC236}">
                <a16:creationId xmlns:a16="http://schemas.microsoft.com/office/drawing/2014/main" id="{A0E34A03-2855-9B4D-B1FE-C26FBC54EB1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58789" y="4584395"/>
            <a:ext cx="1807569" cy="1578799"/>
          </a:xfrm>
          <a:prstGeom prst="rect">
            <a:avLst/>
          </a:prstGeom>
          <a:ln>
            <a:solidFill>
              <a:schemeClr val="accent4">
                <a:lumMod val="50000"/>
                <a:lumOff val="50000"/>
              </a:schemeClr>
            </a:solidFill>
          </a:ln>
        </p:spPr>
      </p:pic>
      <p:pic>
        <p:nvPicPr>
          <p:cNvPr id="16" name="图片 15">
            <a:extLst>
              <a:ext uri="{FF2B5EF4-FFF2-40B4-BE49-F238E27FC236}">
                <a16:creationId xmlns:a16="http://schemas.microsoft.com/office/drawing/2014/main" id="{0CB75FEA-BD05-FD4D-9FE7-86E1E7C22DC2}"/>
              </a:ext>
            </a:extLst>
          </p:cNvPr>
          <p:cNvPicPr>
            <a:picLocks noChangeAspect="1"/>
          </p:cNvPicPr>
          <p:nvPr/>
        </p:nvPicPr>
        <p:blipFill>
          <a:blip r:embed="rId9"/>
          <a:stretch>
            <a:fillRect/>
          </a:stretch>
        </p:blipFill>
        <p:spPr>
          <a:xfrm>
            <a:off x="6838269" y="4588537"/>
            <a:ext cx="2104813" cy="1570514"/>
          </a:xfrm>
          <a:prstGeom prst="rect">
            <a:avLst/>
          </a:prstGeom>
          <a:ln>
            <a:solidFill>
              <a:schemeClr val="accent4">
                <a:lumMod val="50000"/>
                <a:lumOff val="50000"/>
              </a:schemeClr>
            </a:solidFill>
          </a:ln>
        </p:spPr>
      </p:pic>
      <p:pic>
        <p:nvPicPr>
          <p:cNvPr id="17" name="图片 16">
            <a:extLst>
              <a:ext uri="{FF2B5EF4-FFF2-40B4-BE49-F238E27FC236}">
                <a16:creationId xmlns:a16="http://schemas.microsoft.com/office/drawing/2014/main" id="{1513E67E-8BEC-CB45-B84E-2AE1297983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22166" y="4584395"/>
            <a:ext cx="2964712" cy="1578799"/>
          </a:xfrm>
          <a:prstGeom prst="rect">
            <a:avLst/>
          </a:prstGeom>
          <a:ln>
            <a:solidFill>
              <a:schemeClr val="accent4">
                <a:lumMod val="50000"/>
                <a:lumOff val="50000"/>
              </a:schemeClr>
            </a:solidFill>
          </a:ln>
        </p:spPr>
      </p:pic>
      <p:pic>
        <p:nvPicPr>
          <p:cNvPr id="18" name="图片 17">
            <a:extLst>
              <a:ext uri="{FF2B5EF4-FFF2-40B4-BE49-F238E27FC236}">
                <a16:creationId xmlns:a16="http://schemas.microsoft.com/office/drawing/2014/main" id="{0F055E5A-11A4-5C45-A942-5561CF3FF6C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t="-706"/>
          <a:stretch/>
        </p:blipFill>
        <p:spPr>
          <a:xfrm>
            <a:off x="9114992" y="4588537"/>
            <a:ext cx="1940347" cy="1570514"/>
          </a:xfrm>
          <a:prstGeom prst="rect">
            <a:avLst/>
          </a:prstGeom>
          <a:ln>
            <a:solidFill>
              <a:schemeClr val="accent4">
                <a:lumMod val="50000"/>
                <a:lumOff val="50000"/>
              </a:schemeClr>
            </a:solidFill>
          </a:ln>
        </p:spPr>
      </p:pic>
      <p:pic>
        <p:nvPicPr>
          <p:cNvPr id="19" name="图片 18">
            <a:extLst>
              <a:ext uri="{FF2B5EF4-FFF2-40B4-BE49-F238E27FC236}">
                <a16:creationId xmlns:a16="http://schemas.microsoft.com/office/drawing/2014/main" id="{4004A568-2044-E24B-87EB-37FF5FC10220}"/>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281104" y="1203924"/>
            <a:ext cx="2134804" cy="1483924"/>
          </a:xfrm>
          <a:prstGeom prst="rect">
            <a:avLst/>
          </a:prstGeom>
          <a:ln>
            <a:solidFill>
              <a:schemeClr val="accent4">
                <a:lumMod val="50000"/>
                <a:lumOff val="50000"/>
              </a:schemeClr>
            </a:solidFill>
          </a:ln>
        </p:spPr>
      </p:pic>
    </p:spTree>
    <p:extLst>
      <p:ext uri="{BB962C8B-B14F-4D97-AF65-F5344CB8AC3E}">
        <p14:creationId xmlns:p14="http://schemas.microsoft.com/office/powerpoint/2010/main" val="7603207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93925" y="1342198"/>
            <a:ext cx="7487322" cy="2086802"/>
          </a:xfrm>
          <a:prstGeom prst="rect">
            <a:avLst/>
          </a:prstGeom>
        </p:spPr>
      </p:pic>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41691" y="4365104"/>
            <a:ext cx="6881331" cy="1673376"/>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450308" y="3609020"/>
            <a:ext cx="864096" cy="576064"/>
          </a:xfrm>
          <a:prstGeom prst="downArrow">
            <a:avLst>
              <a:gd name="adj1" fmla="val 50000"/>
              <a:gd name="adj2" fmla="val 6530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7B5D6E96-DFA7-FD45-BBBC-C891632B33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58421" y="3391437"/>
            <a:ext cx="2023330" cy="1138123"/>
          </a:xfrm>
          <a:prstGeom prst="rect">
            <a:avLst/>
          </a:prstGeom>
        </p:spPr>
      </p:pic>
    </p:spTree>
    <p:extLst>
      <p:ext uri="{BB962C8B-B14F-4D97-AF65-F5344CB8AC3E}">
        <p14:creationId xmlns:p14="http://schemas.microsoft.com/office/powerpoint/2010/main" val="381923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sp>
        <p:nvSpPr>
          <p:cNvPr id="5" name="下箭头 4">
            <a:extLst>
              <a:ext uri="{FF2B5EF4-FFF2-40B4-BE49-F238E27FC236}">
                <a16:creationId xmlns:a16="http://schemas.microsoft.com/office/drawing/2014/main" id="{EC5DED1A-036F-BB48-9A94-19AD1E0627AD}"/>
              </a:ext>
            </a:extLst>
          </p:cNvPr>
          <p:cNvSpPr/>
          <p:nvPr/>
        </p:nvSpPr>
        <p:spPr bwMode="auto">
          <a:xfrm>
            <a:off x="5505604" y="3931490"/>
            <a:ext cx="864096" cy="576064"/>
          </a:xfrm>
          <a:prstGeom prst="downArrow">
            <a:avLst>
              <a:gd name="adj1" fmla="val 50000"/>
              <a:gd name="adj2" fmla="val 6530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3" name="组合 12">
            <a:extLst>
              <a:ext uri="{FF2B5EF4-FFF2-40B4-BE49-F238E27FC236}">
                <a16:creationId xmlns:a16="http://schemas.microsoft.com/office/drawing/2014/main" id="{412DC810-BB53-3548-9680-FE77AF2C7ED2}"/>
              </a:ext>
            </a:extLst>
          </p:cNvPr>
          <p:cNvGrpSpPr/>
          <p:nvPr/>
        </p:nvGrpSpPr>
        <p:grpSpPr>
          <a:xfrm>
            <a:off x="481757" y="4653136"/>
            <a:ext cx="11110796" cy="1469296"/>
            <a:chOff x="481757" y="4653136"/>
            <a:chExt cx="11110796" cy="1469296"/>
          </a:xfrm>
        </p:grpSpPr>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4" name="图片 3">
              <a:extLst>
                <a:ext uri="{FF2B5EF4-FFF2-40B4-BE49-F238E27FC236}">
                  <a16:creationId xmlns:a16="http://schemas.microsoft.com/office/drawing/2014/main" id="{B98CB041-7012-9445-B98A-BE3A1E21C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7" name="图片 6">
              <a:extLst>
                <a:ext uri="{FF2B5EF4-FFF2-40B4-BE49-F238E27FC236}">
                  <a16:creationId xmlns:a16="http://schemas.microsoft.com/office/drawing/2014/main" id="{3A3C7F15-874E-A64C-8505-8B935F79AD1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9" name="图片 8">
              <a:extLst>
                <a:ext uri="{FF2B5EF4-FFF2-40B4-BE49-F238E27FC236}">
                  <a16:creationId xmlns:a16="http://schemas.microsoft.com/office/drawing/2014/main" id="{A301FE52-573E-5745-B24F-09BFE873300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11" name="图片 10">
              <a:extLst>
                <a:ext uri="{FF2B5EF4-FFF2-40B4-BE49-F238E27FC236}">
                  <a16:creationId xmlns:a16="http://schemas.microsoft.com/office/drawing/2014/main" id="{E54456DD-1A01-6D49-AC25-3B069EF8B5F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pic>
        <p:nvPicPr>
          <p:cNvPr id="2" name="图片 1">
            <a:extLst>
              <a:ext uri="{FF2B5EF4-FFF2-40B4-BE49-F238E27FC236}">
                <a16:creationId xmlns:a16="http://schemas.microsoft.com/office/drawing/2014/main" id="{37711C63-533C-8B4E-AAC2-77CDC0D860B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635" y="1412776"/>
            <a:ext cx="2849997" cy="1891665"/>
          </a:xfrm>
          <a:prstGeom prst="rect">
            <a:avLst/>
          </a:prstGeom>
        </p:spPr>
      </p:pic>
      <p:pic>
        <p:nvPicPr>
          <p:cNvPr id="6" name="图片 5">
            <a:extLst>
              <a:ext uri="{FF2B5EF4-FFF2-40B4-BE49-F238E27FC236}">
                <a16:creationId xmlns:a16="http://schemas.microsoft.com/office/drawing/2014/main" id="{FEF64F82-07BA-EF40-9AF1-8CFA26DB6A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41204" y="1247951"/>
            <a:ext cx="3792897" cy="2156640"/>
          </a:xfrm>
          <a:prstGeom prst="rect">
            <a:avLst/>
          </a:prstGeom>
        </p:spPr>
      </p:pic>
      <p:pic>
        <p:nvPicPr>
          <p:cNvPr id="8" name="图片 7">
            <a:extLst>
              <a:ext uri="{FF2B5EF4-FFF2-40B4-BE49-F238E27FC236}">
                <a16:creationId xmlns:a16="http://schemas.microsoft.com/office/drawing/2014/main" id="{7E2550F5-6D6D-7D41-8164-51B0CE91F99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546653" y="1258356"/>
            <a:ext cx="2813820" cy="2156641"/>
          </a:xfrm>
          <a:prstGeom prst="rect">
            <a:avLst/>
          </a:prstGeom>
        </p:spPr>
      </p:pic>
      <p:pic>
        <p:nvPicPr>
          <p:cNvPr id="15" name="图片 14">
            <a:extLst>
              <a:ext uri="{FF2B5EF4-FFF2-40B4-BE49-F238E27FC236}">
                <a16:creationId xmlns:a16="http://schemas.microsoft.com/office/drawing/2014/main" id="{46246EC3-A1BC-ED40-A3F3-D7F3A304B3E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51315" y="3573016"/>
            <a:ext cx="2023330" cy="1138123"/>
          </a:xfrm>
          <a:prstGeom prst="rect">
            <a:avLst/>
          </a:prstGeom>
        </p:spPr>
      </p:pic>
    </p:spTree>
    <p:extLst>
      <p:ext uri="{BB962C8B-B14F-4D97-AF65-F5344CB8AC3E}">
        <p14:creationId xmlns:p14="http://schemas.microsoft.com/office/powerpoint/2010/main" val="969621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0234D-1BC7-6D4A-AB04-8DB3A23B47B1}"/>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Gap</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Between</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and</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is</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huge!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EDA49B03-139F-B24B-A0B3-4F9A53A9C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717" y="1638335"/>
            <a:ext cx="1612947" cy="392230"/>
          </a:xfrm>
          <a:prstGeom prst="rect">
            <a:avLst/>
          </a:prstGeom>
        </p:spPr>
      </p:pic>
      <p:pic>
        <p:nvPicPr>
          <p:cNvPr id="7" name="图片 6">
            <a:extLst>
              <a:ext uri="{FF2B5EF4-FFF2-40B4-BE49-F238E27FC236}">
                <a16:creationId xmlns:a16="http://schemas.microsoft.com/office/drawing/2014/main" id="{964DF977-D6A9-6140-8D7B-76137D8DC0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4564" y="4482386"/>
            <a:ext cx="1139961" cy="932235"/>
          </a:xfrm>
          <a:prstGeom prst="rect">
            <a:avLst/>
          </a:prstGeom>
        </p:spPr>
      </p:pic>
      <p:pic>
        <p:nvPicPr>
          <p:cNvPr id="8" name="图片 7">
            <a:extLst>
              <a:ext uri="{FF2B5EF4-FFF2-40B4-BE49-F238E27FC236}">
                <a16:creationId xmlns:a16="http://schemas.microsoft.com/office/drawing/2014/main" id="{AD4DDE9E-4E35-BA47-A2FC-B4C0620B9C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7647" y="2453355"/>
            <a:ext cx="1196099" cy="641922"/>
          </a:xfrm>
          <a:prstGeom prst="rect">
            <a:avLst/>
          </a:prstGeom>
        </p:spPr>
      </p:pic>
      <p:pic>
        <p:nvPicPr>
          <p:cNvPr id="9" name="图片 8">
            <a:extLst>
              <a:ext uri="{FF2B5EF4-FFF2-40B4-BE49-F238E27FC236}">
                <a16:creationId xmlns:a16="http://schemas.microsoft.com/office/drawing/2014/main" id="{420DACE7-7BB4-F443-BF31-96F9F2D983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697" y="1532752"/>
            <a:ext cx="1293622" cy="656611"/>
          </a:xfrm>
          <a:prstGeom prst="rect">
            <a:avLst/>
          </a:prstGeom>
        </p:spPr>
      </p:pic>
      <p:pic>
        <p:nvPicPr>
          <p:cNvPr id="10" name="图片 9">
            <a:extLst>
              <a:ext uri="{FF2B5EF4-FFF2-40B4-BE49-F238E27FC236}">
                <a16:creationId xmlns:a16="http://schemas.microsoft.com/office/drawing/2014/main" id="{26E8BD29-6B66-5542-B52F-4D31AE5808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6517" y="3228008"/>
            <a:ext cx="1752146" cy="968209"/>
          </a:xfrm>
          <a:prstGeom prst="rect">
            <a:avLst/>
          </a:prstGeom>
        </p:spPr>
      </p:pic>
      <p:pic>
        <p:nvPicPr>
          <p:cNvPr id="11" name="图片 10">
            <a:extLst>
              <a:ext uri="{FF2B5EF4-FFF2-40B4-BE49-F238E27FC236}">
                <a16:creationId xmlns:a16="http://schemas.microsoft.com/office/drawing/2014/main" id="{A538A5D8-506F-B34F-8F1F-2C887255BC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67022" y="3178370"/>
            <a:ext cx="1000968" cy="968209"/>
          </a:xfrm>
          <a:prstGeom prst="rect">
            <a:avLst/>
          </a:prstGeom>
        </p:spPr>
      </p:pic>
      <p:pic>
        <p:nvPicPr>
          <p:cNvPr id="12" name="图片 11">
            <a:extLst>
              <a:ext uri="{FF2B5EF4-FFF2-40B4-BE49-F238E27FC236}">
                <a16:creationId xmlns:a16="http://schemas.microsoft.com/office/drawing/2014/main" id="{2B0BCD37-0676-E649-A493-46C7AA1B742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158" y="2356144"/>
            <a:ext cx="1612947" cy="836343"/>
          </a:xfrm>
          <a:prstGeom prst="rect">
            <a:avLst/>
          </a:prstGeom>
        </p:spPr>
      </p:pic>
      <p:pic>
        <p:nvPicPr>
          <p:cNvPr id="13" name="图片 12">
            <a:extLst>
              <a:ext uri="{FF2B5EF4-FFF2-40B4-BE49-F238E27FC236}">
                <a16:creationId xmlns:a16="http://schemas.microsoft.com/office/drawing/2014/main" id="{F65D3826-B17E-BC4A-B948-C2F00526AB0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12379" y="2216214"/>
            <a:ext cx="1752146" cy="982911"/>
          </a:xfrm>
          <a:prstGeom prst="rect">
            <a:avLst/>
          </a:prstGeom>
        </p:spPr>
      </p:pic>
      <p:pic>
        <p:nvPicPr>
          <p:cNvPr id="14" name="图片 13">
            <a:extLst>
              <a:ext uri="{FF2B5EF4-FFF2-40B4-BE49-F238E27FC236}">
                <a16:creationId xmlns:a16="http://schemas.microsoft.com/office/drawing/2014/main" id="{71E4B570-CE4D-F648-9CE0-37B28A0D52C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724014" y="4141565"/>
            <a:ext cx="1834278" cy="951107"/>
          </a:xfrm>
          <a:prstGeom prst="rect">
            <a:avLst/>
          </a:prstGeom>
        </p:spPr>
      </p:pic>
      <p:pic>
        <p:nvPicPr>
          <p:cNvPr id="15" name="图片 14">
            <a:extLst>
              <a:ext uri="{FF2B5EF4-FFF2-40B4-BE49-F238E27FC236}">
                <a16:creationId xmlns:a16="http://schemas.microsoft.com/office/drawing/2014/main" id="{5D733B9E-54D3-2348-A52F-64EBAF49AF9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09303" y="4351785"/>
            <a:ext cx="1605751" cy="739010"/>
          </a:xfrm>
          <a:prstGeom prst="rect">
            <a:avLst/>
          </a:prstGeom>
        </p:spPr>
      </p:pic>
      <p:pic>
        <p:nvPicPr>
          <p:cNvPr id="16" name="图片 15">
            <a:extLst>
              <a:ext uri="{FF2B5EF4-FFF2-40B4-BE49-F238E27FC236}">
                <a16:creationId xmlns:a16="http://schemas.microsoft.com/office/drawing/2014/main" id="{FDB8709C-9E52-D64F-970C-51C14A2CFDA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29085" y="5458113"/>
            <a:ext cx="1250234" cy="789511"/>
          </a:xfrm>
          <a:prstGeom prst="rect">
            <a:avLst/>
          </a:prstGeom>
        </p:spPr>
      </p:pic>
      <p:pic>
        <p:nvPicPr>
          <p:cNvPr id="17" name="图片 16">
            <a:extLst>
              <a:ext uri="{FF2B5EF4-FFF2-40B4-BE49-F238E27FC236}">
                <a16:creationId xmlns:a16="http://schemas.microsoft.com/office/drawing/2014/main" id="{B08EF9A6-4826-FC47-82D5-39BD6AB946C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071173" y="5132161"/>
            <a:ext cx="1139960" cy="1139960"/>
          </a:xfrm>
          <a:prstGeom prst="rect">
            <a:avLst/>
          </a:prstGeom>
        </p:spPr>
      </p:pic>
      <p:pic>
        <p:nvPicPr>
          <p:cNvPr id="18" name="图片 17">
            <a:extLst>
              <a:ext uri="{FF2B5EF4-FFF2-40B4-BE49-F238E27FC236}">
                <a16:creationId xmlns:a16="http://schemas.microsoft.com/office/drawing/2014/main" id="{313989B1-D597-0B48-A007-E599257DE7C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163838" y="5723271"/>
            <a:ext cx="675692" cy="549818"/>
          </a:xfrm>
          <a:prstGeom prst="rect">
            <a:avLst/>
          </a:prstGeom>
        </p:spPr>
      </p:pic>
      <p:pic>
        <p:nvPicPr>
          <p:cNvPr id="19" name="图片 18">
            <a:extLst>
              <a:ext uri="{FF2B5EF4-FFF2-40B4-BE49-F238E27FC236}">
                <a16:creationId xmlns:a16="http://schemas.microsoft.com/office/drawing/2014/main" id="{47F02FD3-B697-2F42-ADDA-0A8C259232D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9116" y="1839593"/>
            <a:ext cx="2061268" cy="1368152"/>
          </a:xfrm>
          <a:prstGeom prst="rect">
            <a:avLst/>
          </a:prstGeom>
        </p:spPr>
      </p:pic>
      <p:pic>
        <p:nvPicPr>
          <p:cNvPr id="20" name="图片 19">
            <a:extLst>
              <a:ext uri="{FF2B5EF4-FFF2-40B4-BE49-F238E27FC236}">
                <a16:creationId xmlns:a16="http://schemas.microsoft.com/office/drawing/2014/main" id="{6F59C2DC-B65C-3542-ADEB-04D30363F02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929551" y="1743771"/>
            <a:ext cx="2743224" cy="1559796"/>
          </a:xfrm>
          <a:prstGeom prst="rect">
            <a:avLst/>
          </a:prstGeom>
        </p:spPr>
      </p:pic>
      <p:pic>
        <p:nvPicPr>
          <p:cNvPr id="22" name="图片 21">
            <a:extLst>
              <a:ext uri="{FF2B5EF4-FFF2-40B4-BE49-F238E27FC236}">
                <a16:creationId xmlns:a16="http://schemas.microsoft.com/office/drawing/2014/main" id="{F3B69411-9EE5-BF4E-A215-E9B903978BF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06465" y="4047542"/>
            <a:ext cx="1798050" cy="1011403"/>
          </a:xfrm>
          <a:prstGeom prst="rect">
            <a:avLst/>
          </a:prstGeom>
        </p:spPr>
      </p:pic>
      <p:pic>
        <p:nvPicPr>
          <p:cNvPr id="23" name="图片 22">
            <a:extLst>
              <a:ext uri="{FF2B5EF4-FFF2-40B4-BE49-F238E27FC236}">
                <a16:creationId xmlns:a16="http://schemas.microsoft.com/office/drawing/2014/main" id="{78BB6531-42CE-7047-BC19-76069A1B2000}"/>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872978" y="5139770"/>
            <a:ext cx="2051068" cy="1025534"/>
          </a:xfrm>
          <a:prstGeom prst="rect">
            <a:avLst/>
          </a:prstGeom>
        </p:spPr>
      </p:pic>
      <p:pic>
        <p:nvPicPr>
          <p:cNvPr id="24" name="图片 23">
            <a:extLst>
              <a:ext uri="{FF2B5EF4-FFF2-40B4-BE49-F238E27FC236}">
                <a16:creationId xmlns:a16="http://schemas.microsoft.com/office/drawing/2014/main" id="{32E2A175-C77D-DC42-9BA9-1B85659757F4}"/>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258921" y="3985037"/>
            <a:ext cx="3622794" cy="1215821"/>
          </a:xfrm>
          <a:prstGeom prst="rect">
            <a:avLst/>
          </a:prstGeom>
        </p:spPr>
      </p:pic>
      <p:pic>
        <p:nvPicPr>
          <p:cNvPr id="25" name="图片 24">
            <a:extLst>
              <a:ext uri="{FF2B5EF4-FFF2-40B4-BE49-F238E27FC236}">
                <a16:creationId xmlns:a16="http://schemas.microsoft.com/office/drawing/2014/main" id="{45803A5D-6A9C-EB49-9B75-B192ED3FEF78}"/>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605891" y="5190895"/>
            <a:ext cx="2301282" cy="913321"/>
          </a:xfrm>
          <a:prstGeom prst="rect">
            <a:avLst/>
          </a:prstGeom>
        </p:spPr>
      </p:pic>
      <p:pic>
        <p:nvPicPr>
          <p:cNvPr id="26" name="图片 25">
            <a:extLst>
              <a:ext uri="{FF2B5EF4-FFF2-40B4-BE49-F238E27FC236}">
                <a16:creationId xmlns:a16="http://schemas.microsoft.com/office/drawing/2014/main" id="{3257A6BC-2F6B-364F-A5FB-1FEC600373D6}"/>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22762" y="5392639"/>
            <a:ext cx="1266988" cy="633494"/>
          </a:xfrm>
          <a:prstGeom prst="rect">
            <a:avLst/>
          </a:prstGeom>
        </p:spPr>
      </p:pic>
      <p:sp>
        <p:nvSpPr>
          <p:cNvPr id="27" name="左右箭头 26">
            <a:extLst>
              <a:ext uri="{FF2B5EF4-FFF2-40B4-BE49-F238E27FC236}">
                <a16:creationId xmlns:a16="http://schemas.microsoft.com/office/drawing/2014/main" id="{B0BEFCD7-C4E6-194A-9915-7A5385C45CF9}"/>
              </a:ext>
            </a:extLst>
          </p:cNvPr>
          <p:cNvSpPr/>
          <p:nvPr/>
        </p:nvSpPr>
        <p:spPr bwMode="auto">
          <a:xfrm>
            <a:off x="5459972" y="3396738"/>
            <a:ext cx="1345068" cy="934865"/>
          </a:xfrm>
          <a:prstGeom prst="lef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7989503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b="0"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11846347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9455648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越来越多新算子被提出，算子库的开发、维护、优化和测试工作量指数上升；</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cs typeface="Futura Medium" panose="020B0602020204020303" pitchFamily="34" charset="-79"/>
              </a:rPr>
              <a:t>专用加速芯片爆发导致性能可移植性成为一种刚需；</a:t>
            </a:r>
            <a:endParaRPr lang="en-US" altLang="zh-CN" dirty="0">
              <a:latin typeface="Gill Sans MT" panose="020B0502020104020203" pitchFamily="34" charset="0"/>
            </a:endParaRPr>
          </a:p>
          <a:p>
            <a:pPr marL="457200" indent="-457200">
              <a:lnSpc>
                <a:spcPct val="150000"/>
              </a:lnSpc>
              <a:buFont typeface="+mj-lt"/>
              <a:buAutoNum type="arabicPeriod"/>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34154578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r>
              <a:rPr lang="zh-CN" altLang="en-US" b="0" dirty="0"/>
              <a:t> </a:t>
            </a:r>
            <a:r>
              <a:rPr lang="en-US" altLang="zh-CN" b="0" dirty="0"/>
              <a:t>Operator</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越来越多新算子被提出，算子库的开发、维护、优化和测试工作量指数上升：</a:t>
            </a:r>
          </a:p>
          <a:p>
            <a:pPr lvl="1">
              <a:lnSpc>
                <a:spcPct val="150000"/>
              </a:lnSpc>
            </a:pPr>
            <a:r>
              <a:rPr lang="zh-CN" altLang="en-US" dirty="0">
                <a:latin typeface="Gill Sans MT" panose="020B0502020104020203" pitchFamily="34" charset="0"/>
              </a:rPr>
              <a:t>增加新算子，硬件不仅需要实现，还需要结合硬件进行特性优化和测试，尽量充分发挥硬件性能。以 </a:t>
            </a:r>
            <a:r>
              <a:rPr lang="en-US" altLang="zh-CN" dirty="0">
                <a:latin typeface="Gill Sans MT" panose="020B0502020104020203" pitchFamily="34" charset="0"/>
              </a:rPr>
              <a:t>Convolution</a:t>
            </a:r>
            <a:r>
              <a:rPr lang="zh-CN" altLang="en-US" dirty="0">
                <a:latin typeface="Gill Sans MT" panose="020B0502020104020203" pitchFamily="34" charset="0"/>
              </a:rPr>
              <a:t> 运算为例，需要将 </a:t>
            </a:r>
            <a:r>
              <a:rPr lang="en-US" altLang="zh-CN" dirty="0">
                <a:latin typeface="Gill Sans MT" panose="020B0502020104020203" pitchFamily="34" charset="0"/>
              </a:rPr>
              <a:t>Convolution</a:t>
            </a:r>
            <a:r>
              <a:rPr lang="zh-CN" altLang="en-US" dirty="0">
                <a:latin typeface="Gill Sans MT" panose="020B0502020104020203" pitchFamily="34" charset="0"/>
              </a:rPr>
              <a:t> 操作转换为 </a:t>
            </a:r>
            <a:r>
              <a:rPr lang="en-US" altLang="zh-CN" dirty="0">
                <a:latin typeface="Gill Sans MT" panose="020B0502020104020203" pitchFamily="34" charset="0"/>
              </a:rPr>
              <a:t>GEMM</a:t>
            </a:r>
            <a:r>
              <a:rPr lang="zh-CN" altLang="en-US" dirty="0">
                <a:latin typeface="Gill Sans MT" panose="020B0502020104020203" pitchFamily="34" charset="0"/>
              </a:rPr>
              <a:t> 矩阵乘法；算法新</a:t>
            </a:r>
            <a:r>
              <a:rPr lang="zh-CN" altLang="en-US" dirty="0"/>
              <a:t>提出新的 </a:t>
            </a:r>
            <a:r>
              <a:rPr lang="en-US" altLang="zh-CN" dirty="0"/>
              <a:t>Swish</a:t>
            </a:r>
            <a:r>
              <a:rPr lang="zh-CN" altLang="en-US" dirty="0"/>
              <a:t> 算子，硬件需要新增 </a:t>
            </a:r>
            <a:r>
              <a:rPr lang="en-US" altLang="zh-CN" dirty="0"/>
              <a:t>Swish </a:t>
            </a:r>
            <a:r>
              <a:rPr lang="zh-CN" altLang="en-US" dirty="0"/>
              <a:t>对应实现。</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硬件供应商还会有针对性发布优化库（如 </a:t>
            </a:r>
            <a:r>
              <a:rPr lang="en-US" altLang="zh-CN" dirty="0">
                <a:latin typeface="Gill Sans MT" panose="020B0502020104020203" pitchFamily="34" charset="0"/>
              </a:rPr>
              <a:t>MKL-DNN</a:t>
            </a:r>
            <a:r>
              <a:rPr lang="zh-CN" altLang="en-US" dirty="0">
                <a:latin typeface="Gill Sans MT" panose="020B0502020104020203" pitchFamily="34" charset="0"/>
              </a:rPr>
              <a:t> 和 </a:t>
            </a:r>
            <a:r>
              <a:rPr lang="en-US" altLang="zh-CN" dirty="0">
                <a:latin typeface="Gill Sans MT" panose="020B0502020104020203" pitchFamily="34" charset="0"/>
              </a:rPr>
              <a:t>CuDNN</a:t>
            </a:r>
            <a:r>
              <a:rPr lang="zh-CN" altLang="en-US" dirty="0">
                <a:latin typeface="Gill Sans MT" panose="020B0502020104020203" pitchFamily="34" charset="0"/>
              </a:rPr>
              <a:t>）。但是对于专用硬件，需要提供开发类似的优化库，不仅会增加大量算子优化、封装的工作，还会过于依赖库无法有效利用专用硬件芯片能力。</a:t>
            </a:r>
          </a:p>
        </p:txBody>
      </p:sp>
    </p:spTree>
    <p:extLst>
      <p:ext uri="{BB962C8B-B14F-4D97-AF65-F5344CB8AC3E}">
        <p14:creationId xmlns:p14="http://schemas.microsoft.com/office/powerpoint/2010/main" val="27944621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0232F4-5BD5-1344-9E5F-505E11C5B699}"/>
              </a:ext>
            </a:extLst>
          </p:cNvPr>
          <p:cNvSpPr>
            <a:spLocks noGrp="1"/>
          </p:cNvSpPr>
          <p:nvPr>
            <p:ph type="title"/>
          </p:nvPr>
        </p:nvSpPr>
        <p:spPr/>
        <p:txBody>
          <a:bodyPr/>
          <a:lstStyle/>
          <a:p>
            <a:r>
              <a:rPr lang="en-US" altLang="zh-CN" b="0" dirty="0"/>
              <a:t>Challenge:</a:t>
            </a:r>
            <a:r>
              <a:rPr lang="zh-CN" altLang="en-US" b="0" dirty="0"/>
              <a:t> </a:t>
            </a:r>
            <a:r>
              <a:rPr lang="en-US" altLang="zh-CN" b="0" dirty="0"/>
              <a:t>Optimization</a:t>
            </a:r>
            <a:endParaRPr lang="zh-CN" altLang="en-US" dirty="0"/>
          </a:p>
        </p:txBody>
      </p:sp>
      <p:sp>
        <p:nvSpPr>
          <p:cNvPr id="6" name="内容占位符 5">
            <a:extLst>
              <a:ext uri="{FF2B5EF4-FFF2-40B4-BE49-F238E27FC236}">
                <a16:creationId xmlns:a16="http://schemas.microsoft.com/office/drawing/2014/main" id="{BB1A582D-5559-114A-8A87-9EB283AB443C}"/>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cs typeface="Futura Medium" panose="020B0602020204020303" pitchFamily="34" charset="-79"/>
              </a:rPr>
              <a:t>专用加速芯片爆发导致性能可移植性成为一种刚需：</a:t>
            </a:r>
          </a:p>
          <a:p>
            <a:pPr lvl="1">
              <a:lnSpc>
                <a:spcPct val="150000"/>
              </a:lnSpc>
            </a:pPr>
            <a:r>
              <a:rPr lang="zh-CN" altLang="en-US" dirty="0">
                <a:latin typeface="Gill Sans MT" panose="020B0502020104020203" pitchFamily="34" charset="0"/>
                <a:cs typeface="Futura Medium" panose="020B0602020204020303" pitchFamily="34" charset="-79"/>
              </a:rPr>
              <a:t>大多数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使用 </a:t>
            </a:r>
            <a:r>
              <a:rPr lang="en-US" altLang="zh-CN" dirty="0">
                <a:latin typeface="Gill Sans MT" panose="020B0502020104020203" pitchFamily="34" charset="0"/>
                <a:cs typeface="Futura Medium" panose="020B0602020204020303" pitchFamily="34" charset="-79"/>
              </a:rPr>
              <a:t>ASIC</a:t>
            </a:r>
            <a:r>
              <a:rPr lang="zh-CN" altLang="en-US" dirty="0">
                <a:latin typeface="Gill Sans MT" panose="020B0502020104020203" pitchFamily="34" charset="0"/>
                <a:cs typeface="Futura Medium" panose="020B0602020204020303" pitchFamily="34" charset="-79"/>
              </a:rPr>
              <a:t>，在神经网络场景对计算、存储和数据搬运 做了特殊的指令优化，使得对 </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相关的计算会提升性能，如 </a:t>
            </a:r>
            <a:r>
              <a:rPr lang="en-US" altLang="zh-CN" dirty="0">
                <a:latin typeface="Gill Sans MT" panose="020B0502020104020203" pitchFamily="34" charset="0"/>
                <a:cs typeface="Futura Medium" panose="020B0602020204020303" pitchFamily="34" charset="-79"/>
              </a:rPr>
              <a:t>NVIDIA</a:t>
            </a:r>
            <a:r>
              <a:rPr lang="zh-CN" altLang="en-US" dirty="0">
                <a:latin typeface="Gill Sans MT" panose="020B0502020104020203" pitchFamily="34" charset="0"/>
                <a:cs typeface="Futura Medium" panose="020B0602020204020303" pitchFamily="34" charset="-79"/>
              </a:rPr>
              <a:t> 虽然作为 </a:t>
            </a:r>
            <a:r>
              <a:rPr lang="en-US" altLang="zh-CN" dirty="0">
                <a:latin typeface="Gill Sans MT" panose="020B0502020104020203" pitchFamily="34" charset="0"/>
                <a:cs typeface="Futura Medium" panose="020B0602020204020303" pitchFamily="34" charset="-79"/>
              </a:rPr>
              <a:t>GPGPU</a:t>
            </a:r>
            <a:r>
              <a:rPr lang="zh-CN" altLang="en-US" dirty="0">
                <a:latin typeface="Gill Sans MT" panose="020B0502020104020203" pitchFamily="34" charset="0"/>
                <a:cs typeface="Futura Medium" panose="020B0602020204020303" pitchFamily="34" charset="-79"/>
              </a:rPr>
              <a:t>，但是 </a:t>
            </a:r>
            <a:r>
              <a:rPr lang="en-US" altLang="zh-CN" dirty="0">
                <a:latin typeface="Gill Sans MT" panose="020B0502020104020203" pitchFamily="34" charset="0"/>
                <a:cs typeface="Futura Medium" panose="020B0602020204020303" pitchFamily="34" charset="-79"/>
              </a:rPr>
              <a:t>DGX</a:t>
            </a:r>
            <a:r>
              <a:rPr lang="zh-CN" altLang="en-US" dirty="0">
                <a:latin typeface="Gill Sans MT" panose="020B0502020104020203" pitchFamily="34" charset="0"/>
                <a:cs typeface="Futura Medium" panose="020B0602020204020303" pitchFamily="34" charset="-79"/>
              </a:rPr>
              <a:t> 系列提供专用的 </a:t>
            </a:r>
            <a:r>
              <a:rPr lang="en-US" altLang="zh-CN" dirty="0">
                <a:latin typeface="Gill Sans MT" panose="020B0502020104020203" pitchFamily="34" charset="0"/>
                <a:cs typeface="Futura Medium" panose="020B0602020204020303" pitchFamily="34" charset="-79"/>
              </a:rPr>
              <a:t>Tensor</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Code</a:t>
            </a:r>
            <a:r>
              <a:rPr lang="zh-CN" altLang="en-US" dirty="0">
                <a:latin typeface="Gill Sans MT" panose="020B0502020104020203" pitchFamily="34" charset="0"/>
                <a:cs typeface="Futura Medium" panose="020B0602020204020303" pitchFamily="34" charset="-79"/>
              </a:rPr>
              <a:t>。</a:t>
            </a:r>
            <a:endParaRPr lang="en-US" altLang="zh-CN" dirty="0">
              <a:latin typeface="Gill Sans MT" panose="020B0502020104020203" pitchFamily="34" charset="0"/>
              <a:cs typeface="Futura Medium" panose="020B0602020204020303" pitchFamily="34" charset="-79"/>
            </a:endParaRPr>
          </a:p>
          <a:p>
            <a:pPr lvl="1">
              <a:lnSpc>
                <a:spcPct val="150000"/>
              </a:lnSpc>
            </a:pPr>
            <a:r>
              <a:rPr lang="zh-CN" altLang="en-US" dirty="0">
                <a:latin typeface="Gill Sans MT" panose="020B0502020104020203" pitchFamily="34" charset="0"/>
                <a:cs typeface="Futura Medium" panose="020B0602020204020303" pitchFamily="34" charset="-79"/>
              </a:rPr>
              <a:t>不同厂商提供 </a:t>
            </a:r>
            <a:r>
              <a:rPr lang="en-US" altLang="zh-CN" dirty="0">
                <a:latin typeface="Gill Sans MT" panose="020B0502020104020203" pitchFamily="34" charset="0"/>
                <a:cs typeface="Futura Medium" panose="020B0602020204020303" pitchFamily="34" charset="-79"/>
              </a:rPr>
              <a:t>XPU </a:t>
            </a:r>
            <a:r>
              <a:rPr lang="zh-CN" altLang="en-US" dirty="0">
                <a:latin typeface="Gill Sans MT" panose="020B0502020104020203" pitchFamily="34" charset="0"/>
                <a:cs typeface="Futura Medium" panose="020B0602020204020303" pitchFamily="34" charset="-79"/>
              </a:rPr>
              <a:t>的 </a:t>
            </a:r>
            <a:r>
              <a:rPr lang="en-US" altLang="zh-CN" dirty="0">
                <a:latin typeface="Gill Sans MT" panose="020B0502020104020203" pitchFamily="34" charset="0"/>
                <a:cs typeface="Futura Medium" panose="020B0602020204020303" pitchFamily="34" charset="-79"/>
                <a:hlinkClick r:id="rId2">
                  <a:extLst>
                    <a:ext uri="{A12FA001-AC4F-418D-AE19-62706E023703}">
                      <ahyp:hlinkClr xmlns:ahyp="http://schemas.microsoft.com/office/drawing/2018/hyperlinkcolor" val="tx"/>
                    </a:ext>
                  </a:extLst>
                </a:hlinkClick>
              </a:rPr>
              <a:t>ISA</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Instruction Set Architecture</a:t>
            </a:r>
            <a:r>
              <a:rPr lang="zh-CN" altLang="en-US" dirty="0">
                <a:latin typeface="Gill Sans MT" panose="020B0502020104020203" pitchFamily="34" charset="0"/>
                <a:cs typeface="Futura Medium" panose="020B0602020204020303" pitchFamily="34" charset="-79"/>
              </a:rPr>
              <a:t>）千奇百怪，一般缺乏如 </a:t>
            </a:r>
            <a:r>
              <a:rPr lang="en-US" altLang="zh-CN" dirty="0">
                <a:latin typeface="Gill Sans MT" panose="020B0502020104020203" pitchFamily="34" charset="0"/>
                <a:cs typeface="Futura Medium" panose="020B0602020204020303" pitchFamily="34" charset="-79"/>
                <a:hlinkClick r:id="rId3">
                  <a:extLst>
                    <a:ext uri="{A12FA001-AC4F-418D-AE19-62706E023703}">
                      <ahyp:hlinkClr xmlns:ahyp="http://schemas.microsoft.com/office/drawing/2018/hyperlinkcolor" val="tx"/>
                    </a:ext>
                  </a:extLst>
                </a:hlinkClick>
              </a:rPr>
              <a:t>GCC</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hlinkClick r:id="rId4">
                  <a:extLst>
                    <a:ext uri="{A12FA001-AC4F-418D-AE19-62706E023703}">
                      <ahyp:hlinkClr xmlns:ahyp="http://schemas.microsoft.com/office/drawing/2018/hyperlinkcolor" val="tx"/>
                    </a:ext>
                  </a:extLst>
                </a:hlinkClick>
              </a:rPr>
              <a:t>LLVM</a:t>
            </a:r>
            <a:r>
              <a:rPr lang="en-US" altLang="zh-CN" dirty="0">
                <a:latin typeface="Gill Sans MT" panose="020B0502020104020203" pitchFamily="34" charset="0"/>
                <a:cs typeface="Futura Medium" panose="020B0602020204020303" pitchFamily="34" charset="-79"/>
              </a:rPr>
              <a:t> </a:t>
            </a:r>
            <a:r>
              <a:rPr lang="zh-CN" altLang="en-US" dirty="0">
                <a:latin typeface="Gill Sans MT" panose="020B0502020104020203" pitchFamily="34" charset="0"/>
                <a:cs typeface="Futura Medium" panose="020B0602020204020303" pitchFamily="34" charset="-79"/>
              </a:rPr>
              <a:t>等编译工具链，使得针对 </a:t>
            </a:r>
            <a:r>
              <a:rPr lang="en-US" altLang="zh-CN" dirty="0">
                <a:latin typeface="Gill Sans MT" panose="020B0502020104020203" pitchFamily="34" charset="0"/>
                <a:cs typeface="Futura Medium" panose="020B0602020204020303" pitchFamily="34" charset="-79"/>
              </a:rPr>
              <a:t>CPU </a:t>
            </a:r>
            <a:r>
              <a:rPr lang="zh-CN" altLang="en-US" dirty="0">
                <a:latin typeface="Gill Sans MT" panose="020B0502020104020203" pitchFamily="34" charset="0"/>
                <a:cs typeface="Futura Medium" panose="020B0602020204020303" pitchFamily="34" charset="-79"/>
              </a:rPr>
              <a:t>和 </a:t>
            </a:r>
            <a:r>
              <a:rPr lang="en-US" altLang="zh-CN" dirty="0">
                <a:latin typeface="Gill Sans MT" panose="020B0502020104020203" pitchFamily="34" charset="0"/>
                <a:cs typeface="Futura Medium" panose="020B0602020204020303" pitchFamily="34" charset="-79"/>
              </a:rPr>
              <a:t>GPU</a:t>
            </a:r>
            <a:r>
              <a:rPr lang="zh-CN" altLang="en-US" dirty="0">
                <a:latin typeface="Gill Sans MT" panose="020B0502020104020203" pitchFamily="34" charset="0"/>
                <a:cs typeface="Futura Medium" panose="020B0602020204020303" pitchFamily="34" charset="-79"/>
              </a:rPr>
              <a:t>已有的优化算子库和针对语言的优化 </a:t>
            </a:r>
            <a:r>
              <a:rPr lang="en-US" altLang="zh-CN" dirty="0">
                <a:latin typeface="Gill Sans MT" panose="020B0502020104020203" pitchFamily="34" charset="0"/>
                <a:cs typeface="Futura Medium" panose="020B0602020204020303" pitchFamily="34" charset="-79"/>
              </a:rPr>
              <a:t>Pass</a:t>
            </a:r>
            <a:r>
              <a:rPr lang="zh-CN" altLang="en-US" dirty="0">
                <a:latin typeface="Gill Sans MT" panose="020B0502020104020203" pitchFamily="34" charset="0"/>
                <a:cs typeface="Futura Medium" panose="020B0602020204020303" pitchFamily="34" charset="-79"/>
              </a:rPr>
              <a:t> 很难短期移植到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上。</a:t>
            </a:r>
          </a:p>
        </p:txBody>
      </p:sp>
    </p:spTree>
    <p:extLst>
      <p:ext uri="{BB962C8B-B14F-4D97-AF65-F5344CB8AC3E}">
        <p14:creationId xmlns:p14="http://schemas.microsoft.com/office/powerpoint/2010/main" val="37268075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0FB68C4-6000-4E45-965E-0CE2B6FC7889}"/>
              </a:ext>
            </a:extLst>
          </p:cNvPr>
          <p:cNvSpPr>
            <a:spLocks noGrp="1"/>
          </p:cNvSpPr>
          <p:nvPr>
            <p:ph sz="half" idx="1"/>
          </p:nvPr>
        </p:nvSpPr>
        <p:spPr/>
        <p:txBody>
          <a:bodyPr/>
          <a:lstStyle/>
          <a:p>
            <a:pPr marL="0" indent="0">
              <a:buNone/>
            </a:pPr>
            <a:r>
              <a:rPr lang="zh-CN" altLang="en-US" sz="4800" dirty="0"/>
              <a:t>无限的算力和有限的精力</a:t>
            </a:r>
          </a:p>
        </p:txBody>
      </p:sp>
      <p:pic>
        <p:nvPicPr>
          <p:cNvPr id="5" name="图片 4">
            <a:extLst>
              <a:ext uri="{FF2B5EF4-FFF2-40B4-BE49-F238E27FC236}">
                <a16:creationId xmlns:a16="http://schemas.microsoft.com/office/drawing/2014/main" id="{DCFFB186-CB33-A141-B566-37FE89C061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7821" y="3789040"/>
            <a:ext cx="2376264" cy="1393386"/>
          </a:xfrm>
          <a:prstGeom prst="rect">
            <a:avLst/>
          </a:prstGeom>
        </p:spPr>
      </p:pic>
      <p:pic>
        <p:nvPicPr>
          <p:cNvPr id="6" name="图片 5">
            <a:extLst>
              <a:ext uri="{FF2B5EF4-FFF2-40B4-BE49-F238E27FC236}">
                <a16:creationId xmlns:a16="http://schemas.microsoft.com/office/drawing/2014/main" id="{76474B06-0CBA-D94B-9F4D-A97CC450544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94525" y="3896155"/>
            <a:ext cx="3214214" cy="1549069"/>
          </a:xfrm>
          <a:prstGeom prst="rect">
            <a:avLst/>
          </a:prstGeom>
        </p:spPr>
      </p:pic>
      <p:sp>
        <p:nvSpPr>
          <p:cNvPr id="7" name="文本框 6">
            <a:extLst>
              <a:ext uri="{FF2B5EF4-FFF2-40B4-BE49-F238E27FC236}">
                <a16:creationId xmlns:a16="http://schemas.microsoft.com/office/drawing/2014/main" id="{FCCE9AF7-6A0D-1243-90F7-141408758BF4}"/>
              </a:ext>
            </a:extLst>
          </p:cNvPr>
          <p:cNvSpPr txBox="1"/>
          <p:nvPr/>
        </p:nvSpPr>
        <p:spPr>
          <a:xfrm>
            <a:off x="1057821" y="2755807"/>
            <a:ext cx="2376264" cy="961225"/>
          </a:xfrm>
          <a:prstGeom prst="rect">
            <a:avLst/>
          </a:prstGeom>
          <a:noFill/>
        </p:spPr>
        <p:txBody>
          <a:bodyPr wrap="square" rtlCol="0">
            <a:spAutoFit/>
          </a:bodyPr>
          <a:lstStyle/>
          <a:p>
            <a:pPr algn="ctr">
              <a:lnSpc>
                <a:spcPct val="150000"/>
              </a:lnSpc>
              <a:buNone/>
            </a:pPr>
            <a:r>
              <a:rPr kumimoji="1" lang="zh-CN" altLang="en-US" sz="2000" dirty="0">
                <a:latin typeface="+mj-ea"/>
                <a:ea typeface="+mj-ea"/>
              </a:rPr>
              <a:t>古有精卫填海</a:t>
            </a:r>
            <a:endParaRPr kumimoji="1" lang="en-US" altLang="zh-CN" sz="2000" dirty="0">
              <a:latin typeface="+mj-ea"/>
              <a:ea typeface="+mj-ea"/>
            </a:endParaRPr>
          </a:p>
          <a:p>
            <a:pPr algn="ctr">
              <a:lnSpc>
                <a:spcPct val="150000"/>
              </a:lnSpc>
              <a:buNone/>
            </a:pPr>
            <a:r>
              <a:rPr kumimoji="1" lang="zh-CN" altLang="en-US" sz="2000" dirty="0">
                <a:latin typeface="+mj-ea"/>
                <a:ea typeface="+mj-ea"/>
              </a:rPr>
              <a:t>我想用钱试试</a:t>
            </a:r>
          </a:p>
        </p:txBody>
      </p:sp>
      <p:sp>
        <p:nvSpPr>
          <p:cNvPr id="8" name="文本框 7">
            <a:extLst>
              <a:ext uri="{FF2B5EF4-FFF2-40B4-BE49-F238E27FC236}">
                <a16:creationId xmlns:a16="http://schemas.microsoft.com/office/drawing/2014/main" id="{C828142B-BC58-C442-A2FE-A6FD444E1C35}"/>
              </a:ext>
            </a:extLst>
          </p:cNvPr>
          <p:cNvSpPr txBox="1"/>
          <p:nvPr/>
        </p:nvSpPr>
        <p:spPr>
          <a:xfrm>
            <a:off x="7864106" y="2934930"/>
            <a:ext cx="2376264" cy="961225"/>
          </a:xfrm>
          <a:prstGeom prst="rect">
            <a:avLst/>
          </a:prstGeom>
          <a:noFill/>
        </p:spPr>
        <p:txBody>
          <a:bodyPr wrap="square" rtlCol="0">
            <a:spAutoFit/>
          </a:bodyPr>
          <a:lstStyle/>
          <a:p>
            <a:pPr algn="ctr">
              <a:lnSpc>
                <a:spcPct val="150000"/>
              </a:lnSpc>
              <a:buNone/>
            </a:pPr>
            <a:r>
              <a:rPr kumimoji="1" lang="en-US" altLang="zh-CN" sz="2000" dirty="0">
                <a:latin typeface="+mj-ea"/>
                <a:ea typeface="+mj-ea"/>
              </a:rPr>
              <a:t>18</a:t>
            </a:r>
            <a:r>
              <a:rPr kumimoji="1" lang="zh-CN" altLang="en-US" sz="2000" dirty="0">
                <a:latin typeface="+mj-ea"/>
                <a:ea typeface="+mj-ea"/>
              </a:rPr>
              <a:t>岁的吴彦祖</a:t>
            </a:r>
            <a:endParaRPr kumimoji="1" lang="en-US" altLang="zh-CN" sz="2000" dirty="0">
              <a:latin typeface="+mj-ea"/>
              <a:ea typeface="+mj-ea"/>
            </a:endParaRPr>
          </a:p>
          <a:p>
            <a:pPr algn="ctr">
              <a:lnSpc>
                <a:spcPct val="150000"/>
              </a:lnSpc>
              <a:buNone/>
            </a:pPr>
            <a:r>
              <a:rPr kumimoji="1" lang="zh-CN" altLang="en-US" sz="2000" dirty="0">
                <a:latin typeface="+mj-ea"/>
                <a:ea typeface="+mj-ea"/>
              </a:rPr>
              <a:t>你说我像苏大强？</a:t>
            </a:r>
          </a:p>
        </p:txBody>
      </p:sp>
    </p:spTree>
    <p:extLst>
      <p:ext uri="{BB962C8B-B14F-4D97-AF65-F5344CB8AC3E}">
        <p14:creationId xmlns:p14="http://schemas.microsoft.com/office/powerpoint/2010/main" val="42863054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2926" y="548680"/>
            <a:ext cx="10850909" cy="5542826"/>
          </a:xfrm>
          <a:prstGeom prst="rect">
            <a:avLst/>
          </a:prstGeom>
        </p:spPr>
      </p:pic>
    </p:spTree>
    <p:extLst>
      <p:ext uri="{BB962C8B-B14F-4D97-AF65-F5344CB8AC3E}">
        <p14:creationId xmlns:p14="http://schemas.microsoft.com/office/powerpoint/2010/main" val="31369490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传统编译器与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编译器</a:t>
            </a:r>
          </a:p>
        </p:txBody>
      </p:sp>
      <p:sp>
        <p:nvSpPr>
          <p:cNvPr id="2" name="矩形 1">
            <a:extLst>
              <a:ext uri="{FF2B5EF4-FFF2-40B4-BE49-F238E27FC236}">
                <a16:creationId xmlns:a16="http://schemas.microsoft.com/office/drawing/2014/main" id="{C23F8F9F-8CCA-ED40-B864-FCDB38447EB1}"/>
              </a:ext>
            </a:extLst>
          </p:cNvPr>
          <p:cNvSpPr/>
          <p:nvPr/>
        </p:nvSpPr>
        <p:spPr>
          <a:xfrm>
            <a:off x="3912448" y="5333738"/>
            <a:ext cx="4153701" cy="559833"/>
          </a:xfrm>
          <a:prstGeom prst="rect">
            <a:avLst/>
          </a:prstGeom>
        </p:spPr>
        <p:txBody>
          <a:bodyPr wrap="none">
            <a:spAutoFit/>
          </a:bodyPr>
          <a:lstStyle/>
          <a:p>
            <a:pPr>
              <a:lnSpc>
                <a:spcPct val="200000"/>
              </a:lnSpc>
            </a:pPr>
            <a:r>
              <a:rPr lang="en-US" altLang="zh-CN" dirty="0">
                <a:solidFill>
                  <a:srgbClr val="374154"/>
                </a:solidFill>
                <a:latin typeface="Gill Sans MT" panose="020B0502020104020203" pitchFamily="34" charset="0"/>
                <a:ea typeface="+mj-ea"/>
              </a:rPr>
              <a:t>AI</a:t>
            </a:r>
            <a:r>
              <a:rPr lang="zh-CN" altLang="en-US" dirty="0">
                <a:solidFill>
                  <a:srgbClr val="374154"/>
                </a:solidFill>
                <a:latin typeface="Gill Sans MT" panose="020B0502020104020203" pitchFamily="34" charset="0"/>
                <a:ea typeface="+mj-ea"/>
              </a:rPr>
              <a:t> 编译器跟传统编译器有什么区别吗？</a:t>
            </a:r>
            <a:endParaRPr lang="en-US" altLang="zh-CN"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2752981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B72DED-3369-A44D-A669-21E8F37BDA0C}"/>
              </a:ext>
            </a:extLst>
          </p:cNvPr>
          <p:cNvSpPr>
            <a:spLocks noGrp="1"/>
          </p:cNvSpPr>
          <p:nvPr>
            <p:ph type="title"/>
          </p:nvPr>
        </p:nvSpPr>
        <p:spPr/>
        <p:txBody>
          <a:bodyPr/>
          <a:lstStyle/>
          <a:p>
            <a:r>
              <a:rPr lang="en-US" altLang="zh-CN" b="0" dirty="0"/>
              <a:t>Likewise</a:t>
            </a:r>
            <a:endParaRPr lang="zh-CN" altLang="en-US" dirty="0"/>
          </a:p>
        </p:txBody>
      </p:sp>
      <p:sp>
        <p:nvSpPr>
          <p:cNvPr id="6" name="内容占位符 5">
            <a:extLst>
              <a:ext uri="{FF2B5EF4-FFF2-40B4-BE49-F238E27FC236}">
                <a16:creationId xmlns:a16="http://schemas.microsoft.com/office/drawing/2014/main" id="{B6C63418-3D8C-0245-94E4-B4B3DF87999D}"/>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目标相同：</a:t>
            </a:r>
            <a:r>
              <a:rPr lang="zh-CN" altLang="en-US" dirty="0">
                <a:latin typeface="Gill Sans MT" panose="020B0502020104020203" pitchFamily="34" charset="0"/>
              </a:rPr>
              <a:t>通过自动化方式进行程序优化和代码生成，从而降低对不同硬件的手工优化；</a:t>
            </a:r>
          </a:p>
          <a:p>
            <a:pPr>
              <a:lnSpc>
                <a:spcPct val="150000"/>
              </a:lnSpc>
            </a:pPr>
            <a:r>
              <a:rPr lang="zh-CN" altLang="en-US" b="1" dirty="0">
                <a:latin typeface="Gill Sans MT" panose="020B0502020104020203" pitchFamily="34" charset="0"/>
              </a:rPr>
              <a:t>优化方式类似：</a:t>
            </a:r>
            <a:r>
              <a:rPr lang="zh-CN" altLang="en-US" dirty="0">
                <a:latin typeface="Gill Sans MT" panose="020B0502020104020203" pitchFamily="34" charset="0"/>
              </a:rPr>
              <a:t>在编译优化层通过统一 </a:t>
            </a:r>
            <a:r>
              <a:rPr lang="en-US" altLang="zh-CN" dirty="0">
                <a:latin typeface="Gill Sans MT" panose="020B0502020104020203" pitchFamily="34" charset="0"/>
              </a:rPr>
              <a:t>IR</a:t>
            </a:r>
            <a:r>
              <a:rPr lang="zh-CN" altLang="en-US" dirty="0">
                <a:latin typeface="Gill Sans MT" panose="020B0502020104020203" pitchFamily="34" charset="0"/>
              </a:rPr>
              <a:t> 执行不同的</a:t>
            </a:r>
            <a:r>
              <a:rPr lang="en-US" altLang="zh-CN" dirty="0">
                <a:latin typeface="Gill Sans MT" panose="020B0502020104020203" pitchFamily="34" charset="0"/>
              </a:rPr>
              <a:t>Pass</a:t>
            </a:r>
            <a:r>
              <a:rPr lang="zh-CN" altLang="en-US" dirty="0">
                <a:latin typeface="Gill Sans MT" panose="020B0502020104020203" pitchFamily="34" charset="0"/>
              </a:rPr>
              <a:t>进行优化，从而提高执行性能；</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软件结构栈类似：</a:t>
            </a:r>
            <a:r>
              <a:rPr lang="zh-CN" altLang="en-US" dirty="0">
                <a:latin typeface="Gill Sans MT" panose="020B0502020104020203" pitchFamily="34" charset="0"/>
              </a:rPr>
              <a:t>分成前端、优化、后端三段式，</a:t>
            </a:r>
            <a:r>
              <a:rPr lang="en-US" altLang="zh-CN" dirty="0">
                <a:latin typeface="Gill Sans MT" panose="020B0502020104020203" pitchFamily="34" charset="0"/>
              </a:rPr>
              <a:t>IR</a:t>
            </a:r>
            <a:r>
              <a:rPr lang="zh-CN" altLang="en-US" dirty="0">
                <a:latin typeface="Gill Sans MT" panose="020B0502020104020203" pitchFamily="34" charset="0"/>
              </a:rPr>
              <a:t> 解耦前端和后端使得模块化表示；</a:t>
            </a:r>
          </a:p>
          <a:p>
            <a:pPr>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编译器依赖传统编译器：</a:t>
            </a:r>
            <a:r>
              <a:rPr lang="en-US" altLang="zh-CN" dirty="0">
                <a:latin typeface="Gill Sans MT" panose="020B0502020104020203" pitchFamily="34" charset="0"/>
              </a:rPr>
              <a:t>AI</a:t>
            </a:r>
            <a:r>
              <a:rPr lang="zh-CN" altLang="en-US" dirty="0">
                <a:latin typeface="Gill Sans MT" panose="020B0502020104020203" pitchFamily="34" charset="0"/>
              </a:rPr>
              <a:t>编译器对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进行优化后，将优化后的</a:t>
            </a:r>
            <a:r>
              <a:rPr lang="en-US" altLang="zh-CN" dirty="0">
                <a:latin typeface="Gill Sans MT" panose="020B0502020104020203" pitchFamily="34" charset="0"/>
              </a:rPr>
              <a:t> IR</a:t>
            </a:r>
            <a:r>
              <a:rPr lang="zh-CN" altLang="en-US" dirty="0">
                <a:latin typeface="Gill Sans MT" panose="020B0502020104020203" pitchFamily="34" charset="0"/>
              </a:rPr>
              <a:t> 转换成传统编译器</a:t>
            </a:r>
            <a:r>
              <a:rPr lang="en-US" altLang="zh-CN" dirty="0">
                <a:latin typeface="Gill Sans MT" panose="020B0502020104020203" pitchFamily="34" charset="0"/>
              </a:rPr>
              <a:t> IR</a:t>
            </a:r>
            <a:r>
              <a:rPr lang="zh-CN" altLang="en-US" dirty="0">
                <a:latin typeface="Gill Sans MT" panose="020B0502020104020203" pitchFamily="34" charset="0"/>
              </a:rPr>
              <a:t>，最后依赖传统编译器针进行机器码生成。</a:t>
            </a:r>
          </a:p>
          <a:p>
            <a:pPr>
              <a:lnSpc>
                <a:spcPct val="150000"/>
              </a:lnSpc>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8248817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30184875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281957" y="5678767"/>
            <a:ext cx="2954655" cy="369332"/>
          </a:xfrm>
          <a:prstGeom prst="rect">
            <a:avLst/>
          </a:prstGeom>
        </p:spPr>
        <p:txBody>
          <a:bodyPr wrap="none">
            <a:spAutoFit/>
          </a:bodyPr>
          <a:lstStyle/>
          <a:p>
            <a:r>
              <a:rPr lang="zh-CN" altLang="en-US" dirty="0">
                <a:solidFill>
                  <a:srgbClr val="374154"/>
                </a:solidFill>
                <a:latin typeface="Microsoft YaHei" panose="020B0503020204020204" pitchFamily="34" charset="-122"/>
                <a:ea typeface="Microsoft YaHei" panose="020B0503020204020204" pitchFamily="34" charset="-122"/>
              </a:rPr>
              <a:t>输入高级语言输出低级语言</a:t>
            </a:r>
          </a:p>
        </p:txBody>
      </p:sp>
      <p:sp>
        <p:nvSpPr>
          <p:cNvPr id="4" name="矩形 3">
            <a:extLst>
              <a:ext uri="{FF2B5EF4-FFF2-40B4-BE49-F238E27FC236}">
                <a16:creationId xmlns:a16="http://schemas.microsoft.com/office/drawing/2014/main" id="{AECE2227-0578-4741-8043-5B6CEC909806}"/>
              </a:ext>
            </a:extLst>
          </p:cNvPr>
          <p:cNvSpPr/>
          <p:nvPr/>
        </p:nvSpPr>
        <p:spPr>
          <a:xfrm>
            <a:off x="6818461" y="5661248"/>
            <a:ext cx="3506088" cy="369332"/>
          </a:xfrm>
          <a:prstGeom prst="rect">
            <a:avLst/>
          </a:prstGeom>
        </p:spPr>
        <p:txBody>
          <a:bodyPr wrap="none">
            <a:spAutoFit/>
          </a:bodyPr>
          <a:lstStyle/>
          <a:p>
            <a:r>
              <a:rPr lang="zh-CN" altLang="en-US" dirty="0">
                <a:solidFill>
                  <a:srgbClr val="374154"/>
                </a:solidFill>
                <a:latin typeface="+mj-ea"/>
                <a:ea typeface="+mj-ea"/>
              </a:rPr>
              <a:t>输入计算图</a:t>
            </a:r>
            <a:r>
              <a:rPr lang="en-US" altLang="zh-CN" dirty="0">
                <a:solidFill>
                  <a:srgbClr val="374154"/>
                </a:solidFill>
                <a:latin typeface="+mj-ea"/>
                <a:ea typeface="+mj-ea"/>
              </a:rPr>
              <a:t>/</a:t>
            </a:r>
            <a:r>
              <a:rPr lang="zh-CN" altLang="en-US" dirty="0">
                <a:solidFill>
                  <a:srgbClr val="374154"/>
                </a:solidFill>
                <a:latin typeface="+mj-ea"/>
                <a:ea typeface="+mj-ea"/>
              </a:rPr>
              <a:t>算子，输出低级语言</a:t>
            </a:r>
          </a:p>
        </p:txBody>
      </p:sp>
    </p:spTree>
    <p:extLst>
      <p:ext uri="{BB962C8B-B14F-4D97-AF65-F5344CB8AC3E}">
        <p14:creationId xmlns:p14="http://schemas.microsoft.com/office/powerpoint/2010/main" val="2296889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b="0"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185661209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353965" y="5517232"/>
            <a:ext cx="2723823"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主要问题是降低编程难度</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其次是优化程序性能</a:t>
            </a:r>
          </a:p>
        </p:txBody>
      </p:sp>
      <p:sp>
        <p:nvSpPr>
          <p:cNvPr id="4" name="矩形 3">
            <a:extLst>
              <a:ext uri="{FF2B5EF4-FFF2-40B4-BE49-F238E27FC236}">
                <a16:creationId xmlns:a16="http://schemas.microsoft.com/office/drawing/2014/main" id="{AECE2227-0578-4741-8043-5B6CEC909806}"/>
              </a:ext>
            </a:extLst>
          </p:cNvPr>
          <p:cNvSpPr/>
          <p:nvPr/>
        </p:nvSpPr>
        <p:spPr>
          <a:xfrm>
            <a:off x="7394525" y="5517232"/>
            <a:ext cx="2262158"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主要优化程序性能</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其次是降低编程难度</a:t>
            </a:r>
          </a:p>
        </p:txBody>
      </p:sp>
    </p:spTree>
    <p:extLst>
      <p:ext uri="{BB962C8B-B14F-4D97-AF65-F5344CB8AC3E}">
        <p14:creationId xmlns:p14="http://schemas.microsoft.com/office/powerpoint/2010/main" val="7868549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D2DE3-2F71-0B47-908A-3A9CA9FD1EC2}"/>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BB413A86-2547-FA42-91DC-1B357A544B56}"/>
              </a:ext>
            </a:extLst>
          </p:cNvPr>
          <p:cNvPicPr>
            <a:picLocks noChangeAspect="1"/>
          </p:cNvPicPr>
          <p:nvPr/>
        </p:nvPicPr>
        <p:blipFill>
          <a:blip r:embed="rId2"/>
          <a:stretch>
            <a:fillRect/>
          </a:stretch>
        </p:blipFill>
        <p:spPr>
          <a:xfrm>
            <a:off x="364964" y="1196752"/>
            <a:ext cx="11466833" cy="5304797"/>
          </a:xfrm>
          <a:prstGeom prst="rect">
            <a:avLst/>
          </a:prstGeom>
        </p:spPr>
      </p:pic>
    </p:spTree>
    <p:extLst>
      <p:ext uri="{BB962C8B-B14F-4D97-AF65-F5344CB8AC3E}">
        <p14:creationId xmlns:p14="http://schemas.microsoft.com/office/powerpoint/2010/main" val="34999741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en-US" altLang="zh-CN" b="1" dirty="0">
                <a:latin typeface="Gill Sans MT" panose="020B0502020104020203" pitchFamily="34" charset="0"/>
                <a:cs typeface="Futura Medium" panose="020B0602020204020303" pitchFamily="34" charset="-79"/>
              </a:rPr>
              <a:t>IR</a:t>
            </a:r>
            <a:r>
              <a:rPr lang="zh-CN" altLang="en-US" b="1" dirty="0">
                <a:latin typeface="Gill Sans MT" panose="020B0502020104020203" pitchFamily="34" charset="0"/>
                <a:cs typeface="Futura Medium" panose="020B0602020204020303" pitchFamily="34" charset="-79"/>
              </a:rPr>
              <a:t> 差异：</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编译器的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 与传统编译器的</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所抽象出来的概念和意义并不相同。</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编译器一般会有 </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，用来抽象描述深度学习模型中的运算，如：</a:t>
            </a:r>
            <a:r>
              <a:rPr lang="en-US" altLang="zh-CN" dirty="0">
                <a:latin typeface="Gill Sans MT" panose="020B0502020104020203" pitchFamily="34" charset="0"/>
                <a:cs typeface="Futura Medium" panose="020B0602020204020303" pitchFamily="34" charset="-79"/>
              </a:rPr>
              <a:t>Convolution</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Matmul</a:t>
            </a:r>
            <a:r>
              <a:rPr lang="zh-CN" altLang="en-US" dirty="0">
                <a:latin typeface="Gill Sans MT" panose="020B0502020104020203" pitchFamily="34" charset="0"/>
                <a:cs typeface="Futura Medium" panose="020B0602020204020303" pitchFamily="34" charset="-79"/>
              </a:rPr>
              <a:t> 等，甚至部分会有 </a:t>
            </a:r>
            <a:r>
              <a:rPr lang="en-US" altLang="zh-CN" dirty="0">
                <a:latin typeface="Gill Sans MT" panose="020B0502020104020203" pitchFamily="34" charset="0"/>
                <a:cs typeface="Futura Medium" panose="020B0602020204020303" pitchFamily="34" charset="-79"/>
              </a:rPr>
              <a:t>Transformer</a:t>
            </a:r>
            <a:r>
              <a:rPr lang="zh-CN" altLang="en-US" dirty="0">
                <a:latin typeface="Gill Sans MT" panose="020B0502020104020203" pitchFamily="34" charset="0"/>
                <a:cs typeface="Futura Medium" panose="020B0602020204020303" pitchFamily="34" charset="-79"/>
              </a:rPr>
              <a:t> 带有图的结构。</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zh-CN" altLang="en-US" dirty="0">
                <a:latin typeface="Gill Sans MT" panose="020B0502020104020203" pitchFamily="34" charset="0"/>
                <a:cs typeface="Futura Medium" panose="020B0602020204020303" pitchFamily="34" charset="-79"/>
              </a:rPr>
              <a:t>传统编译器相对而言 </a:t>
            </a:r>
            <a:r>
              <a:rPr lang="en-US" altLang="zh-CN" dirty="0">
                <a:latin typeface="Gill Sans MT" panose="020B0502020104020203" pitchFamily="34" charset="0"/>
                <a:cs typeface="Futura Medium" panose="020B0602020204020303" pitchFamily="34" charset="-79"/>
              </a:rPr>
              <a:t>low-level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，用于描述基本指令运算，如 </a:t>
            </a:r>
            <a:r>
              <a:rPr lang="en-US" altLang="zh-CN" dirty="0">
                <a:latin typeface="Gill Sans MT" panose="020B0502020104020203" pitchFamily="34" charset="0"/>
                <a:cs typeface="Futura Medium" panose="020B0602020204020303" pitchFamily="34" charset="-79"/>
              </a:rPr>
              <a:t>load</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store</a:t>
            </a:r>
            <a:r>
              <a:rPr lang="zh-CN" altLang="en-US" dirty="0">
                <a:latin typeface="Gill Sans MT" panose="020B0502020104020203" pitchFamily="34" charset="0"/>
                <a:cs typeface="Futura Medium" panose="020B0602020204020303" pitchFamily="34" charset="-79"/>
              </a:rPr>
              <a:t> 等。有了</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编译器在描述深度学习模型类 </a:t>
            </a:r>
            <a:r>
              <a:rPr lang="en-US" altLang="zh-CN" dirty="0">
                <a:latin typeface="Gill Sans MT" panose="020B0502020104020203" pitchFamily="34" charset="0"/>
                <a:cs typeface="Futura Medium" panose="020B0602020204020303" pitchFamily="34" charset="-79"/>
              </a:rPr>
              <a:t>DSL</a:t>
            </a:r>
            <a:r>
              <a:rPr lang="zh-CN" altLang="en-US" dirty="0">
                <a:latin typeface="Gill Sans MT" panose="020B0502020104020203" pitchFamily="34" charset="0"/>
                <a:cs typeface="Futura Medium" panose="020B0602020204020303" pitchFamily="34" charset="-79"/>
              </a:rPr>
              <a:t> 更加方便。</a:t>
            </a:r>
          </a:p>
        </p:txBody>
      </p:sp>
    </p:spTree>
    <p:extLst>
      <p:ext uri="{BB962C8B-B14F-4D97-AF65-F5344CB8AC3E}">
        <p14:creationId xmlns:p14="http://schemas.microsoft.com/office/powerpoint/2010/main" val="21132563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zh-CN" altLang="en-US" b="1" dirty="0">
                <a:latin typeface="Gill Sans MT" panose="020B0502020104020203" pitchFamily="34" charset="0"/>
              </a:rPr>
              <a:t>优化策略：</a:t>
            </a:r>
            <a:r>
              <a:rPr lang="en-US" altLang="zh-CN" dirty="0">
                <a:latin typeface="Gill Sans MT" panose="020B0502020104020203" pitchFamily="34" charset="0"/>
              </a:rPr>
              <a:t>AI</a:t>
            </a:r>
            <a:r>
              <a:rPr lang="zh-CN" altLang="en-US" dirty="0">
                <a:latin typeface="Gill Sans MT" panose="020B0502020104020203" pitchFamily="34" charset="0"/>
              </a:rPr>
              <a:t> 编译器面向</a:t>
            </a:r>
            <a:r>
              <a:rPr lang="en-US" altLang="zh-CN" dirty="0">
                <a:latin typeface="Gill Sans MT" panose="020B0502020104020203" pitchFamily="34" charset="0"/>
              </a:rPr>
              <a:t>AI</a:t>
            </a:r>
            <a:r>
              <a:rPr lang="zh-CN" altLang="en-US" dirty="0">
                <a:latin typeface="Gill Sans MT" panose="020B0502020104020203" pitchFamily="34" charset="0"/>
              </a:rPr>
              <a:t>领域，优化时引入更多领域特定知识，从而进行更 </a:t>
            </a:r>
            <a:r>
              <a:rPr lang="en-US" altLang="zh-CN" dirty="0">
                <a:latin typeface="Gill Sans MT" panose="020B0502020104020203" pitchFamily="34" charset="0"/>
              </a:rPr>
              <a:t>high-level</a:t>
            </a:r>
            <a:r>
              <a:rPr lang="zh-CN" altLang="en-US" dirty="0">
                <a:latin typeface="Gill Sans MT" panose="020B0502020104020203" pitchFamily="34" charset="0"/>
              </a:rPr>
              <a:t>，更加</a:t>
            </a:r>
            <a:r>
              <a:rPr lang="en-US" altLang="zh-CN" dirty="0">
                <a:latin typeface="Gill Sans MT" panose="020B0502020104020203" pitchFamily="34" charset="0"/>
              </a:rPr>
              <a:t>aggressive</a:t>
            </a:r>
            <a:r>
              <a:rPr lang="zh-CN" altLang="en-US" dirty="0">
                <a:latin typeface="Gill Sans MT" panose="020B0502020104020203" pitchFamily="34" charset="0"/>
              </a:rPr>
              <a:t> 优化手段。如：</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编译器在 </a:t>
            </a:r>
            <a:r>
              <a:rPr lang="en-US" altLang="zh-CN" dirty="0">
                <a:latin typeface="Gill Sans MT" panose="020B0502020104020203" pitchFamily="34" charset="0"/>
              </a:rPr>
              <a:t>high-level</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执行算子融合，传统编译器执行类似 </a:t>
            </a:r>
            <a:r>
              <a:rPr lang="en-US" altLang="zh-CN" dirty="0">
                <a:latin typeface="Gill Sans MT" panose="020B0502020104020203" pitchFamily="34" charset="0"/>
              </a:rPr>
              <a:t>loop fusion</a:t>
            </a:r>
            <a:r>
              <a:rPr lang="zh-CN" altLang="en-US" dirty="0">
                <a:latin typeface="Gill Sans MT" panose="020B0502020104020203" pitchFamily="34" charset="0"/>
              </a:rPr>
              <a:t> 时候，往往更加保守。缺点是可能会导致调试执行信息跟踪难；</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编译器可以降低计算精度，比如</a:t>
            </a:r>
            <a:r>
              <a:rPr lang="en-US" altLang="zh-CN" dirty="0">
                <a:latin typeface="Gill Sans MT" panose="020B0502020104020203" pitchFamily="34" charset="0"/>
              </a:rPr>
              <a:t>int8</a:t>
            </a:r>
            <a:r>
              <a:rPr lang="zh-CN" altLang="en-US" dirty="0">
                <a:latin typeface="Gill Sans MT" panose="020B0502020104020203" pitchFamily="34" charset="0"/>
              </a:rPr>
              <a:t>、</a:t>
            </a:r>
            <a:r>
              <a:rPr lang="en-US" altLang="zh-CN" dirty="0">
                <a:latin typeface="Gill Sans MT" panose="020B0502020104020203" pitchFamily="34" charset="0"/>
              </a:rPr>
              <a:t>fp16</a:t>
            </a:r>
            <a:r>
              <a:rPr lang="zh-CN" altLang="en-US" dirty="0">
                <a:latin typeface="Gill Sans MT" panose="020B0502020104020203" pitchFamily="34" charset="0"/>
              </a:rPr>
              <a:t>、</a:t>
            </a:r>
            <a:r>
              <a:rPr lang="en-US" altLang="zh-CN" dirty="0">
                <a:latin typeface="Gill Sans MT" panose="020B0502020104020203" pitchFamily="34" charset="0"/>
              </a:rPr>
              <a:t>bf16</a:t>
            </a:r>
            <a:r>
              <a:rPr lang="zh-CN" altLang="en-US" dirty="0">
                <a:latin typeface="Gill Sans MT" panose="020B0502020104020203" pitchFamily="34" charset="0"/>
              </a:rPr>
              <a:t>等，因为深度学习对计算精度不那么敏感。但传统编译器一般不执行改变变量类型和精度等优化。</a:t>
            </a:r>
          </a:p>
          <a:p>
            <a:pPr latinLnBrk="1" hangingPunct="1">
              <a:lnSpc>
                <a:spcPct val="150000"/>
              </a:lnSpc>
            </a:pPr>
            <a:endParaRPr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20787605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为什么需要</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399668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Modern</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acceleration</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multi-level</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explicit:</a:t>
            </a:r>
          </a:p>
          <a:p>
            <a:pPr lvl="1">
              <a:lnSpc>
                <a:spcPct val="150000"/>
              </a:lnSpc>
            </a:pPr>
            <a:r>
              <a:rPr lang="en-US" altLang="zh-CN" sz="2000" dirty="0">
                <a:latin typeface="Gill Sans MT" panose="020B0502020104020203" pitchFamily="34" charset="0"/>
              </a:rPr>
              <a:t>scalar,</a:t>
            </a:r>
            <a:r>
              <a:rPr lang="zh-CN" altLang="en-US" sz="2000" dirty="0">
                <a:latin typeface="Gill Sans MT" panose="020B0502020104020203" pitchFamily="34" charset="0"/>
              </a:rPr>
              <a:t> </a:t>
            </a:r>
            <a:r>
              <a:rPr lang="en-US" altLang="zh-CN" sz="2000" dirty="0">
                <a:latin typeface="Gill Sans MT" panose="020B0502020104020203" pitchFamily="34" charset="0"/>
              </a:rPr>
              <a:t>Vector,</a:t>
            </a:r>
            <a:r>
              <a:rPr lang="zh-CN" altLang="en-US" sz="2000" dirty="0">
                <a:latin typeface="Gill Sans MT" panose="020B0502020104020203" pitchFamily="34" charset="0"/>
              </a:rPr>
              <a:t> </a:t>
            </a:r>
            <a:r>
              <a:rPr lang="en-US" altLang="zh-CN" sz="2000" dirty="0">
                <a:latin typeface="Gill Sans MT" panose="020B0502020104020203" pitchFamily="34" charset="0"/>
              </a:rPr>
              <a:t>Multi-core,</a:t>
            </a:r>
            <a:r>
              <a:rPr lang="zh-CN" altLang="en-US" sz="2000" dirty="0">
                <a:latin typeface="Gill Sans MT" panose="020B0502020104020203" pitchFamily="34" charset="0"/>
              </a:rPr>
              <a:t> </a:t>
            </a:r>
            <a:r>
              <a:rPr lang="en-US" altLang="zh-CN" sz="2000" dirty="0">
                <a:latin typeface="Gill Sans MT" panose="020B0502020104020203" pitchFamily="34" charset="0"/>
              </a:rPr>
              <a:t>Multi-package,</a:t>
            </a:r>
            <a:r>
              <a:rPr lang="zh-CN" altLang="en-US" sz="2000" dirty="0">
                <a:latin typeface="Gill Sans MT" panose="020B0502020104020203" pitchFamily="34" charset="0"/>
              </a:rPr>
              <a:t> </a:t>
            </a:r>
            <a:r>
              <a:rPr lang="en-US" altLang="zh-CN" sz="2000" dirty="0">
                <a:latin typeface="Gill Sans MT" panose="020B0502020104020203" pitchFamily="34" charset="0"/>
              </a:rPr>
              <a:t>Multi-rack,</a:t>
            </a:r>
            <a:r>
              <a:rPr lang="zh-CN" altLang="en-US" sz="2000" dirty="0">
                <a:latin typeface="Gill Sans MT" panose="020B0502020104020203" pitchFamily="34" charset="0"/>
              </a:rPr>
              <a:t> </a:t>
            </a:r>
            <a:r>
              <a:rPr lang="en-US" altLang="zh-CN" sz="2000" dirty="0">
                <a:latin typeface="Gill Sans MT" panose="020B0502020104020203" pitchFamily="34" charset="0"/>
              </a:rPr>
              <a:t>et.</a:t>
            </a:r>
            <a:r>
              <a:rPr lang="zh-CN" altLang="en-US" sz="2000" dirty="0">
                <a:latin typeface="Gill Sans MT" panose="020B0502020104020203" pitchFamily="34" charset="0"/>
              </a:rPr>
              <a:t> </a:t>
            </a:r>
            <a:r>
              <a:rPr lang="en-US" altLang="zh-CN" sz="2000" dirty="0">
                <a:latin typeface="Gill Sans MT" panose="020B0502020104020203" pitchFamily="34" charset="0"/>
              </a:rPr>
              <a:t>al.</a:t>
            </a:r>
          </a:p>
          <a:p>
            <a:pPr lvl="1">
              <a:lnSpc>
                <a:spcPct val="150000"/>
              </a:lnSpc>
            </a:pPr>
            <a:r>
              <a:rPr lang="en-US" altLang="zh-CN" sz="2000" dirty="0">
                <a:latin typeface="Gill Sans MT" panose="020B0502020104020203" pitchFamily="34" charset="0"/>
              </a:rPr>
              <a:t>None-coherent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subsystems</a:t>
            </a:r>
            <a:r>
              <a:rPr lang="zh-CN" altLang="en-US" sz="2000" dirty="0">
                <a:latin typeface="Gill Sans MT" panose="020B0502020104020203" pitchFamily="34" charset="0"/>
              </a:rPr>
              <a:t> </a:t>
            </a:r>
            <a:r>
              <a:rPr lang="en-US" altLang="zh-CN" sz="2000" dirty="0">
                <a:latin typeface="Gill Sans MT" panose="020B0502020104020203" pitchFamily="34" charset="0"/>
              </a:rPr>
              <a:t>increase</a:t>
            </a:r>
            <a:r>
              <a:rPr lang="zh-CN" altLang="en-US" sz="2000" dirty="0">
                <a:latin typeface="Gill Sans MT" panose="020B0502020104020203" pitchFamily="34" charset="0"/>
              </a:rPr>
              <a:t> </a:t>
            </a:r>
            <a:r>
              <a:rPr lang="en-US" altLang="zh-CN" sz="2000" dirty="0">
                <a:latin typeface="Gill Sans MT" panose="020B0502020104020203" pitchFamily="34" charset="0"/>
              </a:rPr>
              <a:t>efficiency</a:t>
            </a:r>
          </a:p>
          <a:p>
            <a:pPr marL="239106" lvl="1" indent="0">
              <a:lnSpc>
                <a:spcPct val="150000"/>
              </a:lnSpc>
              <a:buNone/>
            </a:pPr>
            <a:endParaRPr lang="en-US" altLang="zh-CN" sz="2000" dirty="0">
              <a:latin typeface="Gill Sans MT" panose="020B0502020104020203" pitchFamily="34" charset="0"/>
            </a:endParaRPr>
          </a:p>
          <a:p>
            <a:pPr marL="239106" lvl="1" indent="-239106">
              <a:lnSpc>
                <a:spcPct val="150000"/>
              </a:lnSpc>
              <a:buChar char="•"/>
            </a:pPr>
            <a:r>
              <a:rPr lang="en-US" altLang="zh-CN" sz="2400" dirty="0">
                <a:latin typeface="Gill Sans MT" panose="020B0502020104020203" pitchFamily="34" charset="0"/>
              </a:rPr>
              <a:t>Heterogenous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incorporating</a:t>
            </a:r>
            <a:r>
              <a:rPr lang="zh-CN" altLang="en-US" sz="2400" dirty="0">
                <a:latin typeface="Gill Sans MT" panose="020B0502020104020203" pitchFamily="34" charset="0"/>
              </a:rPr>
              <a:t> </a:t>
            </a:r>
            <a:r>
              <a:rPr lang="en-US" altLang="zh-CN" sz="2400" dirty="0">
                <a:latin typeface="Gill Sans MT" panose="020B0502020104020203" pitchFamily="34" charset="0"/>
              </a:rPr>
              <a:t>domain-specific</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lvl="1">
              <a:lnSpc>
                <a:spcPct val="150000"/>
              </a:lnSpc>
            </a:pPr>
            <a:r>
              <a:rPr lang="en-US" altLang="zh-CN" sz="2000" dirty="0">
                <a:latin typeface="Gill Sans MT" panose="020B0502020104020203" pitchFamily="34" charset="0"/>
              </a:rPr>
              <a:t>Standard</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high-end</a:t>
            </a:r>
            <a:r>
              <a:rPr lang="zh-CN" altLang="en-US" sz="2000" dirty="0">
                <a:latin typeface="Gill Sans MT" panose="020B0502020104020203" pitchFamily="34" charset="0"/>
              </a:rPr>
              <a:t> </a:t>
            </a:r>
            <a:r>
              <a:rPr lang="en-US" altLang="zh-CN" sz="2000" dirty="0">
                <a:latin typeface="Gill Sans MT" panose="020B0502020104020203" pitchFamily="34" charset="0"/>
              </a:rPr>
              <a:t>SoCs,</a:t>
            </a:r>
            <a:r>
              <a:rPr lang="zh-CN" altLang="en-US" sz="2000" dirty="0">
                <a:latin typeface="Gill Sans MT" panose="020B0502020104020203" pitchFamily="34" charset="0"/>
              </a:rPr>
              <a:t> </a:t>
            </a:r>
            <a:r>
              <a:rPr lang="en-US" altLang="zh-CN" sz="2000" dirty="0">
                <a:latin typeface="Gill Sans MT" panose="020B0502020104020203" pitchFamily="34" charset="0"/>
              </a:rPr>
              <a:t>domain-specific</a:t>
            </a:r>
            <a:r>
              <a:rPr lang="zh-CN" altLang="en-US" sz="2000" dirty="0">
                <a:latin typeface="Gill Sans MT" panose="020B0502020104020203" pitchFamily="34" charset="0"/>
              </a:rPr>
              <a:t> </a:t>
            </a:r>
            <a:r>
              <a:rPr lang="en-US" altLang="zh-CN" sz="2000" dirty="0">
                <a:latin typeface="Gill Sans MT" panose="020B0502020104020203" pitchFamily="34" charset="0"/>
              </a:rPr>
              <a:t>hard</a:t>
            </a:r>
            <a:r>
              <a:rPr lang="zh-CN" altLang="en-US" sz="2000" dirty="0">
                <a:latin typeface="Gill Sans MT" panose="020B0502020104020203" pitchFamily="34" charset="0"/>
              </a:rPr>
              <a:t> </a:t>
            </a:r>
            <a:r>
              <a:rPr lang="en-US" altLang="zh-CN" sz="2000" dirty="0">
                <a:latin typeface="Gill Sans MT" panose="020B0502020104020203" pitchFamily="34" charset="0"/>
              </a:rPr>
              <a:t>blocks</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FPGAs.</a:t>
            </a:r>
          </a:p>
          <a:p>
            <a:pPr lvl="1">
              <a:lnSpc>
                <a:spcPct val="150000"/>
              </a:lnSpc>
            </a:pPr>
            <a:endParaRPr lang="en-US" altLang="zh-CN" sz="2000" dirty="0">
              <a:latin typeface="Gill Sans MT" panose="020B0502020104020203" pitchFamily="34" charset="0"/>
            </a:endParaRPr>
          </a:p>
          <a:p>
            <a:pPr marL="239106" lvl="1" indent="-239106">
              <a:lnSpc>
                <a:spcPct val="150000"/>
              </a:lnSpc>
              <a:buFont typeface="Arial" panose="020B0604020202020204" pitchFamily="34" charset="0"/>
              <a:buChar char="•"/>
            </a:pPr>
            <a:r>
              <a:rPr lang="en-US" altLang="zh-CN" sz="2400" dirty="0">
                <a:latin typeface="Gill Sans MT" panose="020B0502020104020203" pitchFamily="34" charset="0"/>
              </a:rPr>
              <a:t>Many</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a:t>
            </a:r>
            <a:r>
              <a:rPr lang="zh-CN" altLang="en-US" sz="2400" dirty="0">
                <a:latin typeface="Gill Sans MT" panose="020B0502020104020203" pitchFamily="34" charset="0"/>
              </a:rPr>
              <a:t> </a:t>
            </a:r>
            <a:r>
              <a:rPr lang="en-US" altLang="zh-CN" sz="2400" dirty="0">
                <a:latin typeface="Gill Sans MT" panose="020B0502020104020203" pitchFamily="34" charset="0"/>
              </a:rPr>
              <a:t>IPs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configurable:</a:t>
            </a:r>
          </a:p>
          <a:p>
            <a:pPr lvl="1">
              <a:lnSpc>
                <a:spcPct val="150000"/>
              </a:lnSpc>
            </a:pPr>
            <a:r>
              <a:rPr lang="en-US" altLang="zh-CN" sz="2000" dirty="0">
                <a:latin typeface="Gill Sans MT" panose="020B0502020104020203" pitchFamily="34" charset="0"/>
              </a:rPr>
              <a:t>Optional</a:t>
            </a:r>
            <a:r>
              <a:rPr lang="zh-CN" altLang="en-US" sz="2000" dirty="0">
                <a:latin typeface="Gill Sans MT" panose="020B0502020104020203" pitchFamily="34" charset="0"/>
              </a:rPr>
              <a:t> </a:t>
            </a:r>
            <a:r>
              <a:rPr lang="en-US" altLang="zh-CN" sz="2000" dirty="0">
                <a:latin typeface="Gill Sans MT" panose="020B0502020104020203" pitchFamily="34" charset="0"/>
              </a:rPr>
              <a:t>extensions,</a:t>
            </a:r>
            <a:r>
              <a:rPr lang="zh-CN" altLang="en-US" sz="2000" dirty="0">
                <a:latin typeface="Gill Sans MT" panose="020B0502020104020203" pitchFamily="34" charset="0"/>
              </a:rPr>
              <a:t> </a:t>
            </a:r>
            <a:r>
              <a:rPr lang="en-US" altLang="zh-CN" sz="2000" dirty="0">
                <a:latin typeface="Gill Sans MT" panose="020B0502020104020203" pitchFamily="34" charset="0"/>
              </a:rPr>
              <a:t>tile</a:t>
            </a:r>
            <a:r>
              <a:rPr lang="zh-CN" altLang="en-US" sz="2000" dirty="0">
                <a:latin typeface="Gill Sans MT" panose="020B0502020104020203" pitchFamily="34" charset="0"/>
              </a:rPr>
              <a:t> </a:t>
            </a:r>
            <a:r>
              <a:rPr lang="en-US" altLang="zh-CN" sz="2000" dirty="0">
                <a:latin typeface="Gill Sans MT" panose="020B0502020104020203" pitchFamily="34" charset="0"/>
              </a:rPr>
              <a:t>count,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hierarchy,</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p:txBody>
      </p:sp>
    </p:spTree>
    <p:extLst>
      <p:ext uri="{BB962C8B-B14F-4D97-AF65-F5344CB8AC3E}">
        <p14:creationId xmlns:p14="http://schemas.microsoft.com/office/powerpoint/2010/main" val="660222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write</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this</a:t>
            </a:r>
            <a:r>
              <a:rPr lang="zh-CN" altLang="en-US" sz="2400" dirty="0">
                <a:latin typeface="Gill Sans MT" panose="020B0502020104020203" pitchFamily="34" charset="0"/>
              </a:rPr>
              <a:t> </a:t>
            </a:r>
            <a:r>
              <a:rPr lang="en-US" altLang="zh-CN" sz="2400" dirty="0">
                <a:latin typeface="Gill Sans MT" panose="020B0502020104020203" pitchFamily="34" charset="0"/>
              </a:rPr>
              <a:t>in</a:t>
            </a:r>
            <a:r>
              <a:rPr lang="zh-CN" altLang="en-US" sz="2400" dirty="0">
                <a:latin typeface="Gill Sans MT" panose="020B0502020104020203" pitchFamily="34" charset="0"/>
              </a:rPr>
              <a:t> </a:t>
            </a:r>
            <a:r>
              <a:rPr lang="en-US" altLang="zh-CN" sz="2400" dirty="0">
                <a:latin typeface="Gill Sans MT" panose="020B0502020104020203" pitchFamily="34" charset="0"/>
              </a:rPr>
              <a:t>the</a:t>
            </a:r>
            <a:r>
              <a:rPr lang="zh-CN" altLang="en-US" sz="2400" dirty="0">
                <a:latin typeface="Gill Sans MT" panose="020B0502020104020203" pitchFamily="34" charset="0"/>
              </a:rPr>
              <a:t> </a:t>
            </a:r>
            <a:r>
              <a:rPr lang="en-US" altLang="zh-CN" sz="2400" dirty="0">
                <a:latin typeface="Gill Sans MT" panose="020B0502020104020203" pitchFamily="34" charset="0"/>
              </a:rPr>
              <a:t>first</a:t>
            </a:r>
            <a:r>
              <a:rPr lang="zh-CN" altLang="en-US" sz="2400" dirty="0">
                <a:latin typeface="Gill Sans MT" panose="020B0502020104020203" pitchFamily="34" charset="0"/>
              </a:rPr>
              <a:t> </a:t>
            </a:r>
            <a:r>
              <a:rPr lang="en-US" altLang="zh-CN" sz="2400" dirty="0">
                <a:latin typeface="Gill Sans MT" panose="020B0502020104020203" pitchFamily="34" charset="0"/>
              </a:rPr>
              <a:t>place?</a:t>
            </a:r>
          </a:p>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afford</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build</a:t>
            </a:r>
            <a:r>
              <a:rPr lang="zh-CN" altLang="en-US" sz="2400" dirty="0">
                <a:latin typeface="Gill Sans MT" panose="020B0502020104020203" pitchFamily="34" charset="0"/>
              </a:rPr>
              <a:t> </a:t>
            </a:r>
            <a:r>
              <a:rPr lang="en-US" altLang="zh-CN" sz="2400" dirty="0">
                <a:latin typeface="Gill Sans MT" panose="020B0502020104020203" pitchFamily="34" charset="0"/>
              </a:rPr>
              <a:t>generation-specific</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p>
        </p:txBody>
      </p:sp>
      <p:pic>
        <p:nvPicPr>
          <p:cNvPr id="7" name="图片 6">
            <a:extLst>
              <a:ext uri="{FF2B5EF4-FFF2-40B4-BE49-F238E27FC236}">
                <a16:creationId xmlns:a16="http://schemas.microsoft.com/office/drawing/2014/main" id="{BB6924AB-381E-2E49-8C78-EE52B0D8DA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2691124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454A8D-DD51-BE47-90E3-33F1C3D5AFA2}"/>
              </a:ext>
            </a:extLst>
          </p:cNvPr>
          <p:cNvSpPr>
            <a:spLocks noGrp="1"/>
          </p:cNvSpPr>
          <p:nvPr>
            <p:ph type="title"/>
          </p:nvPr>
        </p:nvSpPr>
        <p:spPr/>
        <p:txBody>
          <a:bodyPr/>
          <a:lstStyle/>
          <a:p>
            <a:r>
              <a:rPr lang="en-US" altLang="zh-CN" dirty="0"/>
              <a:t>Next-Gen</a:t>
            </a:r>
            <a:r>
              <a:rPr lang="zh-CN" altLang="en-US" dirty="0"/>
              <a:t> </a:t>
            </a:r>
            <a:r>
              <a:rPr lang="en-US" altLang="zh-CN" dirty="0"/>
              <a:t>compilers</a:t>
            </a:r>
            <a:r>
              <a:rPr lang="zh-CN" altLang="en-US" dirty="0"/>
              <a:t> </a:t>
            </a:r>
            <a:r>
              <a:rPr lang="en-US" altLang="zh-CN" dirty="0"/>
              <a:t>are</a:t>
            </a:r>
            <a:r>
              <a:rPr lang="zh-CN" altLang="en-US" dirty="0"/>
              <a:t> </a:t>
            </a:r>
            <a:r>
              <a:rPr lang="en-US" altLang="zh-CN" dirty="0"/>
              <a:t>needed!</a:t>
            </a:r>
            <a:endParaRPr lang="zh-CN" altLang="en-US" dirty="0"/>
          </a:p>
        </p:txBody>
      </p:sp>
      <p:sp>
        <p:nvSpPr>
          <p:cNvPr id="6" name="内容占位符 5">
            <a:extLst>
              <a:ext uri="{FF2B5EF4-FFF2-40B4-BE49-F238E27FC236}">
                <a16:creationId xmlns:a16="http://schemas.microsoft.com/office/drawing/2014/main" id="{F9A87B14-435D-6F47-8992-85E7360283DF}"/>
              </a:ext>
            </a:extLst>
          </p:cNvPr>
          <p:cNvSpPr>
            <a:spLocks noGrp="1"/>
          </p:cNvSpPr>
          <p:nvPr>
            <p:ph sz="half" idx="1"/>
          </p:nvPr>
        </p:nvSpPr>
        <p:spPr/>
        <p:txBody>
          <a:bodyPr/>
          <a:lstStyle/>
          <a:p>
            <a:pPr marL="0" indent="0">
              <a:lnSpc>
                <a:spcPct val="150000"/>
              </a:lnSpc>
              <a:buNone/>
            </a:pPr>
            <a:r>
              <a:rPr lang="en-US" altLang="zh-CN" sz="2400" dirty="0">
                <a:latin typeface="Gill Sans MT" panose="020B0502020104020203" pitchFamily="34" charset="0"/>
              </a:rPr>
              <a:t>What</a:t>
            </a:r>
            <a:r>
              <a:rPr lang="zh-CN" altLang="en-US" sz="2400" dirty="0">
                <a:latin typeface="Gill Sans MT" panose="020B0502020104020203" pitchFamily="34" charset="0"/>
              </a:rPr>
              <a:t> </a:t>
            </a:r>
            <a:r>
              <a:rPr lang="en-US" altLang="zh-CN" sz="2400" dirty="0">
                <a:latin typeface="Gill Sans MT" panose="020B0502020104020203" pitchFamily="34" charset="0"/>
              </a:rPr>
              <a:t>we</a:t>
            </a:r>
            <a:r>
              <a:rPr lang="zh-CN" altLang="en-US" sz="2400" dirty="0">
                <a:latin typeface="Gill Sans MT" panose="020B0502020104020203" pitchFamily="34" charset="0"/>
              </a:rPr>
              <a:t> </a:t>
            </a:r>
            <a:r>
              <a:rPr lang="en-US" altLang="zh-CN" sz="2400" dirty="0">
                <a:latin typeface="Gill Sans MT" panose="020B0502020104020203" pitchFamily="34" charset="0"/>
              </a:rPr>
              <a:t>need:</a:t>
            </a:r>
          </a:p>
          <a:p>
            <a:pPr>
              <a:lnSpc>
                <a:spcPct val="150000"/>
              </a:lnSpc>
            </a:pPr>
            <a:r>
              <a:rPr lang="en-US" altLang="zh-CN" sz="2400" dirty="0">
                <a:latin typeface="Gill Sans MT" panose="020B0502020104020203" pitchFamily="34" charset="0"/>
              </a:rPr>
              <a:t>Hardware</a:t>
            </a:r>
            <a:r>
              <a:rPr lang="zh-CN" altLang="en-US" sz="2400" dirty="0">
                <a:latin typeface="Gill Sans MT" panose="020B0502020104020203" pitchFamily="34" charset="0"/>
              </a:rPr>
              <a:t> </a:t>
            </a:r>
            <a:r>
              <a:rPr lang="en-US" altLang="zh-CN" sz="2400" dirty="0">
                <a:latin typeface="Gill Sans MT" panose="020B0502020104020203" pitchFamily="34" charset="0"/>
              </a:rPr>
              <a:t>abstraction</a:t>
            </a:r>
            <a:r>
              <a:rPr lang="zh-CN" altLang="en-US" sz="2400" dirty="0">
                <a:latin typeface="Gill Sans MT" panose="020B0502020104020203" pitchFamily="34" charset="0"/>
              </a:rPr>
              <a:t> </a:t>
            </a:r>
            <a:r>
              <a:rPr lang="en-US" altLang="zh-CN" sz="2400" dirty="0">
                <a:latin typeface="Gill Sans MT" panose="020B0502020104020203" pitchFamily="34" charset="0"/>
              </a:rPr>
              <a:t>spanning</a:t>
            </a:r>
            <a:r>
              <a:rPr lang="zh-CN" altLang="en-US" sz="2400" dirty="0">
                <a:latin typeface="Gill Sans MT" panose="020B0502020104020203" pitchFamily="34" charset="0"/>
              </a:rPr>
              <a:t> </a:t>
            </a:r>
            <a:r>
              <a:rPr lang="en-US" altLang="zh-CN" sz="2400" dirty="0">
                <a:latin typeface="Gill Sans MT" panose="020B0502020104020203" pitchFamily="34" charset="0"/>
              </a:rPr>
              <a:t>diverse</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a:lnSpc>
                <a:spcPct val="150000"/>
              </a:lnSpc>
            </a:pPr>
            <a:r>
              <a:rPr lang="en-US" altLang="zh-CN" sz="2400" dirty="0">
                <a:latin typeface="Gill Sans MT" panose="020B0502020104020203" pitchFamily="34" charset="0"/>
              </a:rPr>
              <a:t>Support</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heterogeneous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p>
          <a:p>
            <a:pPr>
              <a:lnSpc>
                <a:spcPct val="150000"/>
              </a:lnSpc>
            </a:pPr>
            <a:r>
              <a:rPr lang="en-US" altLang="zh-CN" sz="2400" dirty="0">
                <a:latin typeface="Gill Sans MT" panose="020B0502020104020203" pitchFamily="34" charset="0"/>
              </a:rPr>
              <a:t>Domain</a:t>
            </a:r>
            <a:r>
              <a:rPr lang="zh-CN" altLang="en-US" sz="2400" dirty="0">
                <a:latin typeface="Gill Sans MT" panose="020B0502020104020203" pitchFamily="34" charset="0"/>
              </a:rPr>
              <a:t> </a:t>
            </a:r>
            <a:r>
              <a:rPr lang="en-US" altLang="zh-CN" sz="2400" dirty="0">
                <a:latin typeface="Gill Sans MT" panose="020B0502020104020203" pitchFamily="34" charset="0"/>
              </a:rPr>
              <a:t>specific</a:t>
            </a:r>
            <a:r>
              <a:rPr lang="zh-CN" altLang="en-US" sz="2400" dirty="0">
                <a:latin typeface="Gill Sans MT" panose="020B0502020104020203" pitchFamily="34" charset="0"/>
              </a:rPr>
              <a:t> </a:t>
            </a:r>
            <a:r>
              <a:rPr lang="en-US" altLang="zh-CN" sz="2400" dirty="0">
                <a:latin typeface="Gill Sans MT" panose="020B0502020104020203" pitchFamily="34" charset="0"/>
              </a:rPr>
              <a:t>languages</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programming</a:t>
            </a:r>
            <a:r>
              <a:rPr lang="zh-CN" altLang="en-US" sz="2400" dirty="0">
                <a:latin typeface="Gill Sans MT" panose="020B0502020104020203" pitchFamily="34" charset="0"/>
              </a:rPr>
              <a:t> </a:t>
            </a:r>
            <a:r>
              <a:rPr lang="en-US" altLang="zh-CN" sz="2400" dirty="0">
                <a:latin typeface="Gill Sans MT" panose="020B0502020104020203" pitchFamily="34" charset="0"/>
              </a:rPr>
              <a:t>models.</a:t>
            </a:r>
          </a:p>
          <a:p>
            <a:pPr>
              <a:lnSpc>
                <a:spcPct val="150000"/>
              </a:lnSpc>
            </a:pPr>
            <a:r>
              <a:rPr lang="en-US" altLang="zh-CN" sz="2400" dirty="0">
                <a:latin typeface="Gill Sans MT" panose="020B0502020104020203" pitchFamily="34" charset="0"/>
              </a:rPr>
              <a:t>Quality,</a:t>
            </a:r>
            <a:r>
              <a:rPr lang="zh-CN" altLang="en-US" sz="2400" dirty="0">
                <a:latin typeface="Gill Sans MT" panose="020B0502020104020203" pitchFamily="34" charset="0"/>
              </a:rPr>
              <a:t> </a:t>
            </a:r>
            <a:r>
              <a:rPr lang="en-US" altLang="zh-CN" sz="2400" dirty="0">
                <a:latin typeface="Gill Sans MT" panose="020B0502020104020203" pitchFamily="34" charset="0"/>
              </a:rPr>
              <a:t>reliability</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scalability</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infrastructure.</a:t>
            </a:r>
          </a:p>
        </p:txBody>
      </p:sp>
    </p:spTree>
    <p:extLst>
      <p:ext uri="{BB962C8B-B14F-4D97-AF65-F5344CB8AC3E}">
        <p14:creationId xmlns:p14="http://schemas.microsoft.com/office/powerpoint/2010/main" val="12537460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16924340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29903</TotalTime>
  <Words>1407</Words>
  <Application>Microsoft Macintosh PowerPoint</Application>
  <PresentationFormat>自定义</PresentationFormat>
  <Paragraphs>105</Paragraphs>
  <Slides>44</Slides>
  <Notes>4</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44</vt:i4>
      </vt:variant>
    </vt:vector>
  </HeadingPairs>
  <TitlesOfParts>
    <vt:vector size="64"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Times New Roman</vt:lpstr>
      <vt:lpstr>Wingdings</vt:lpstr>
      <vt:lpstr>Title1</vt:lpstr>
      <vt:lpstr>Title2</vt:lpstr>
      <vt:lpstr>content01</vt:lpstr>
      <vt:lpstr>Content02</vt:lpstr>
      <vt:lpstr>code01</vt:lpstr>
      <vt:lpstr>Thankyou</vt:lpstr>
      <vt:lpstr>AI编译器系列</vt:lpstr>
      <vt:lpstr>PowerPoint 演示文稿</vt:lpstr>
      <vt:lpstr>计算机架构的新黄金时代</vt:lpstr>
      <vt:lpstr>编译器的黄金时代</vt:lpstr>
      <vt:lpstr>PowerPoint 演示文稿</vt:lpstr>
      <vt:lpstr>Hardware is getting harder</vt:lpstr>
      <vt:lpstr>Hardware is getting harder</vt:lpstr>
      <vt:lpstr>Next-Gen compilers are needed!</vt:lpstr>
      <vt:lpstr>C Compilers leading into the early 90s</vt:lpstr>
      <vt:lpstr>Three Phase Compiler Stage</vt:lpstr>
      <vt:lpstr>LLVM Enables Collaboration &amp; Reuse</vt:lpstr>
      <vt:lpstr>It’s happening!</vt:lpstr>
      <vt:lpstr>Los of players! </vt:lpstr>
      <vt:lpstr>PowerPoint 演示文稿</vt:lpstr>
      <vt:lpstr>How do accelerators 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Deep Learning is widely used</vt:lpstr>
      <vt:lpstr>AI Framework Problem</vt:lpstr>
      <vt:lpstr>AI Framework Problem</vt:lpstr>
      <vt:lpstr>The Gap Between SW and HW is huge!</vt:lpstr>
      <vt:lpstr>C Compilers leading into the early 90s</vt:lpstr>
      <vt:lpstr>Challenge</vt:lpstr>
      <vt:lpstr>Challenge: Operator</vt:lpstr>
      <vt:lpstr>Challenge: Optimization</vt:lpstr>
      <vt:lpstr>PowerPoint 演示文稿</vt:lpstr>
      <vt:lpstr>PowerPoint 演示文稿</vt:lpstr>
      <vt:lpstr>PowerPoint 演示文稿</vt:lpstr>
      <vt:lpstr>Likewise</vt:lpstr>
      <vt:lpstr>Difference</vt:lpstr>
      <vt:lpstr>Difference</vt:lpstr>
      <vt:lpstr>Difference</vt:lpstr>
      <vt:lpstr>Difference</vt:lpstr>
      <vt:lpstr>Difference</vt:lpstr>
      <vt:lpstr>Difference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4682</cp:revision>
  <dcterms:created xsi:type="dcterms:W3CDTF">2015-01-14T10:38:57Z</dcterms:created>
  <dcterms:modified xsi:type="dcterms:W3CDTF">2022-11-29T12:15:41Z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